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579" r:id="rId210"/>
    <p:sldId id="580" r:id="rId211"/>
    <p:sldId id="581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572" r:id="rId244"/>
    <p:sldId id="565" r:id="rId245"/>
    <p:sldId id="566" r:id="rId246"/>
    <p:sldId id="568" r:id="rId247"/>
    <p:sldId id="567" r:id="rId248"/>
    <p:sldId id="495" r:id="rId249"/>
    <p:sldId id="571" r:id="rId250"/>
    <p:sldId id="570" r:id="rId251"/>
    <p:sldId id="573" r:id="rId252"/>
    <p:sldId id="497" r:id="rId253"/>
    <p:sldId id="574" r:id="rId254"/>
    <p:sldId id="575" r:id="rId255"/>
    <p:sldId id="576" r:id="rId256"/>
    <p:sldId id="496" r:id="rId257"/>
    <p:sldId id="499" r:id="rId258"/>
    <p:sldId id="500" r:id="rId259"/>
    <p:sldId id="501" r:id="rId260"/>
    <p:sldId id="577" r:id="rId261"/>
    <p:sldId id="578" r:id="rId262"/>
    <p:sldId id="502" r:id="rId263"/>
    <p:sldId id="503" r:id="rId264"/>
    <p:sldId id="504" r:id="rId265"/>
    <p:sldId id="505" r:id="rId266"/>
    <p:sldId id="506" r:id="rId267"/>
    <p:sldId id="507" r:id="rId268"/>
    <p:sldId id="508" r:id="rId269"/>
    <p:sldId id="509" r:id="rId270"/>
    <p:sldId id="510" r:id="rId271"/>
    <p:sldId id="511" r:id="rId272"/>
    <p:sldId id="512" r:id="rId273"/>
    <p:sldId id="513" r:id="rId274"/>
    <p:sldId id="514" r:id="rId275"/>
    <p:sldId id="515" r:id="rId276"/>
    <p:sldId id="516" r:id="rId277"/>
    <p:sldId id="517" r:id="rId278"/>
    <p:sldId id="518" r:id="rId279"/>
    <p:sldId id="519" r:id="rId280"/>
    <p:sldId id="520" r:id="rId281"/>
    <p:sldId id="521" r:id="rId282"/>
    <p:sldId id="522" r:id="rId283"/>
    <p:sldId id="523" r:id="rId284"/>
    <p:sldId id="524" r:id="rId285"/>
    <p:sldId id="525" r:id="rId286"/>
    <p:sldId id="526" r:id="rId287"/>
    <p:sldId id="527" r:id="rId288"/>
    <p:sldId id="528" r:id="rId289"/>
    <p:sldId id="529" r:id="rId290"/>
    <p:sldId id="530" r:id="rId291"/>
    <p:sldId id="531" r:id="rId292"/>
    <p:sldId id="532" r:id="rId293"/>
    <p:sldId id="533" r:id="rId294"/>
    <p:sldId id="534" r:id="rId295"/>
    <p:sldId id="535" r:id="rId296"/>
    <p:sldId id="536" r:id="rId297"/>
    <p:sldId id="537" r:id="rId298"/>
    <p:sldId id="538" r:id="rId299"/>
    <p:sldId id="539" r:id="rId300"/>
    <p:sldId id="540" r:id="rId301"/>
    <p:sldId id="541" r:id="rId302"/>
    <p:sldId id="542" r:id="rId303"/>
    <p:sldId id="543" r:id="rId304"/>
    <p:sldId id="544" r:id="rId305"/>
    <p:sldId id="545" r:id="rId306"/>
    <p:sldId id="546" r:id="rId307"/>
    <p:sldId id="547" r:id="rId308"/>
    <p:sldId id="548" r:id="rId309"/>
    <p:sldId id="549" r:id="rId310"/>
    <p:sldId id="550" r:id="rId311"/>
    <p:sldId id="551" r:id="rId312"/>
    <p:sldId id="552" r:id="rId313"/>
    <p:sldId id="553" r:id="rId314"/>
    <p:sldId id="554" r:id="rId315"/>
    <p:sldId id="555" r:id="rId316"/>
    <p:sldId id="556" r:id="rId317"/>
    <p:sldId id="557" r:id="rId318"/>
    <p:sldId id="558" r:id="rId319"/>
    <p:sldId id="559" r:id="rId320"/>
    <p:sldId id="560" r:id="rId321"/>
    <p:sldId id="561" r:id="rId322"/>
    <p:sldId id="562" r:id="rId323"/>
    <p:sldId id="563" r:id="rId324"/>
    <p:sldId id="564" r:id="rId3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7" roundtripDataSignature="AMtx7miPY9UD+mhftMEzF/hxFasxcbjx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ED5A3-740D-4506-9C21-2A70F6AF96A8}">
  <a:tblStyle styleId="{41CED5A3-740D-4506-9C21-2A70F6AF96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576ACCB-3A8F-4747-9760-6010B365D29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 b="off" i="off"/>
      <a:tcStyle>
        <a:tcBdr/>
        <a:fill>
          <a:solidFill>
            <a:srgbClr val="CDD8FB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8FB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notesMaster" Target="notesMasters/notesMaster1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customschemas.google.com/relationships/presentationmetadata" Target="metadata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theme" Target="theme/theme1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9" name="Google Shape;102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7" name="Google Shape;1037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5" name="Google Shape;104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3" name="Google Shape;105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6" name="Google Shape;107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4" name="Google Shape;1084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2" name="Google Shape;109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9" name="Google Shape;1099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6" name="Google Shape;1106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5" name="Google Shape;111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3" name="Google Shape;1123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5" name="Google Shape;1135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3" name="Google Shape;1143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2" name="Google Shape;1152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9" name="Google Shape;1159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0" name="Google Shape;1190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8" name="Google Shape;1198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0" name="Google Shape;121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9" name="Google Shape;1219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9" name="Google Shape;1229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8" name="Google Shape;1238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1" name="Google Shape;1251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9" name="Google Shape;1259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7" name="Google Shape;1267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5" name="Google Shape;1275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3" name="Google Shape;128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3" name="Google Shape;1293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bb05bfafa9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7" name="Google Shape;1307;g2bb05bfafa9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bb05bfafa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3" name="Google Shape;1313;g2bb05bfafa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0" name="Google Shape;1320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2" name="Google Shape;1332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2" name="Google Shape;134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bb05bfafa9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g2bb05bfafa9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f55d9221b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6" name="Google Shape;1356;g2f55d9221b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2" name="Google Shape;136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0" name="Google Shape;1370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7" name="Google Shape;1377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5" name="Google Shape;1385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2bb05bfafa9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5" name="Google Shape;1395;g2bb05bfafa9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3" name="Google Shape;1403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f55d9221b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0" name="Google Shape;1410;g2f55d9221b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6" name="Google Shape;1416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2" name="Google Shape;1422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bb05bfafa9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0" name="Google Shape;1430;g2bb05bfafa9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dd1b6481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5" name="Google Shape;1435;g1dd1b6481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bb05bfafa9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" name="Google Shape;1442;g2bb05bfafa9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f55d9221b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8" name="Google Shape;1448;g2f55d9221b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3" name="Google Shape;1453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0" name="Google Shape;1460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7" name="Google Shape;1467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4" name="Google Shape;1474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bb05bfafa9_4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2" name="Google Shape;1482;g2bb05bfafa9_4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bb05bfafa9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7" name="Google Shape;1487;g2bb05bfafa9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bb05bfafa9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4" name="Google Shape;1494;g2bb05bfafa9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2bb05bfafa9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0" name="Google Shape;1500;g2bb05bfafa9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bb05bfafa9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g2bb05bfafa9_4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bb05bfafa9_4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3" name="Google Shape;1513;g2bb05bfafa9_4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8" name="Google Shape;1518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5" name="Google Shape;1525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4" name="Google Shape;1534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741f4a187b_3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1" name="Google Shape;1541;g2741f4a187b_3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2741f4a187b_3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8" name="Google Shape;1548;g2741f4a187b_3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69cbe826dd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5" name="Google Shape;1555;g269cbe826dd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1" name="Google Shape;1561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8" name="Google Shape;1568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6" name="Google Shape;1576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2" name="Google Shape;1582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741f4a187b_3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0" name="Google Shape;1590;g2741f4a187b_3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6" name="Google Shape;1596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1" name="Google Shape;1601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7" name="Google Shape;1607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3" name="Google Shape;1613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0" name="Google Shape;1620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eaf0d0877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7" name="Google Shape;1627;g2eaf0d0877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3" name="Google Shape;1633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1b63ad470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0" name="Google Shape;1650;g1b63ad470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69cbe826dd_6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7" name="Google Shape;1657;g269cbe826dd_6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3" name="Google Shape;1663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0" name="Google Shape;1680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49febd6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2f49febd6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7" name="Google Shape;1687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4" name="Google Shape;1694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1f3795fd7ed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1" name="Google Shape;1701;g1f3795fd7ed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f3795fd7ed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9" name="Google Shape;1709;g1f3795fd7ed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6" name="Google Shape;1716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3" name="Google Shape;1723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0" name="Google Shape;1730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0" name="Google Shape;1740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6" name="Google Shape;1746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2" name="Google Shape;1752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8" name="Google Shape;1758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4" name="Google Shape;1764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0" name="Google Shape;1770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269cbe826dd_6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6" name="Google Shape;1776;g269cbe826dd_6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269cbe826dd_6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1" name="Google Shape;1781;g269cbe826dd_6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69cbe826dd_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7" name="Google Shape;1787;g269cbe826dd_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4" name="Google Shape;1794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1" name="Google Shape;1801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746565a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8" name="Google Shape;1808;g2746565a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eb2be563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3" name="Google Shape;1813;g2eb2be563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49febd6f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2f49febd6f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eb2be563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2" name="Google Shape;1822;g2eb2be563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f24413e6c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9" name="Google Shape;1829;g1f24413e6c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f24413e6c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4" name="Google Shape;1834;g1f24413e6c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2f5eeadaf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2" name="Google Shape;1842;g2f5eeadaf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f5eeadaf9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8" name="Google Shape;1848;g2f5eeadaf9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bb05bfafa9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4" name="Google Shape;1854;g2bb05bfafa9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2f582ec1f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0" name="Google Shape;1860;g2f582ec1f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f582ec1f7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7" name="Google Shape;1867;g2f582ec1f7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f582ec1f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3" name="Google Shape;1873;g2f582ec1f7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f582ec1f7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8" name="Google Shape;1878;g2f582ec1f7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f582ec1f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4" name="Google Shape;1884;g2f582ec1f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f582ec1f7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0" name="Google Shape;1890;g2f582ec1f7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5" name="Google Shape;1895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2bbd5be1f9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5" name="Google Shape;1905;g2bbd5be1f9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2bbd5be1f9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2" name="Google Shape;1912;g2bbd5be1f9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f582ec1f7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2" name="Google Shape;1922;g2f582ec1f7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bbd5be1f9a_6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8" name="Google Shape;1928;g2bbd5be1f9a_6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2bbd5be1f9a_6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7" name="Google Shape;1937;g2bbd5be1f9a_6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4" name="Google Shape;1944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3" name="Google Shape;1953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2" name="Google Shape;1962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9" name="Google Shape;1969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6" name="Google Shape;1976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4" name="Google Shape;1984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2f582ec1f7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2" name="Google Shape;1992;g2f582ec1f7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7" name="Google Shape;1997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2f5ffcccadc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7" name="Google Shape;2007;g2f5ffcccadc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2bbdc86acac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4" name="Google Shape;2014;g2bbdc86acac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2f67513ca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1" name="Google Shape;2021;g2f67513ca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7" name="Google Shape;2027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2f67513ca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4" name="Google Shape;2034;g2f67513ca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20fb04d1a1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1" name="Google Shape;2041;g20fb04d1a1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2f582ec1f7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7" name="Google Shape;2047;g2f582ec1f7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f67513ca4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3" name="Google Shape;2053;g2f67513ca4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f67513ca4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9" name="Google Shape;2059;g2f67513ca4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f67513ca4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6" name="Google Shape;2066;g2f67513ca4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f67513ca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4" name="Google Shape;2074;g2f67513ca4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4acfae97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4acfae97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2f67513ca4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6" name="Google Shape;2086;g2f67513ca4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2f67513ca4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1" name="Google Shape;2091;g2f67513ca4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>
          <a:extLst>
            <a:ext uri="{FF2B5EF4-FFF2-40B4-BE49-F238E27FC236}">
              <a16:creationId xmlns:a16="http://schemas.microsoft.com/office/drawing/2014/main" id="{D540C11F-7FC2-FA27-B40B-4321ECE48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f67513ca47_0_74:notes">
            <a:extLst>
              <a:ext uri="{FF2B5EF4-FFF2-40B4-BE49-F238E27FC236}">
                <a16:creationId xmlns:a16="http://schemas.microsoft.com/office/drawing/2014/main" id="{BEE4AE43-F53C-CF35-2CD1-EEAFF25982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4" name="Google Shape;2114;g2f67513ca47_0_74:notes">
            <a:extLst>
              <a:ext uri="{FF2B5EF4-FFF2-40B4-BE49-F238E27FC236}">
                <a16:creationId xmlns:a16="http://schemas.microsoft.com/office/drawing/2014/main" id="{7EB5105E-6520-5EB7-D87B-3A2DB566C9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24591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>
          <a:extLst>
            <a:ext uri="{FF2B5EF4-FFF2-40B4-BE49-F238E27FC236}">
              <a16:creationId xmlns:a16="http://schemas.microsoft.com/office/drawing/2014/main" id="{2F621FA4-1975-61D5-CCFD-A2D8EF2FD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f67513ca47_0_74:notes">
            <a:extLst>
              <a:ext uri="{FF2B5EF4-FFF2-40B4-BE49-F238E27FC236}">
                <a16:creationId xmlns:a16="http://schemas.microsoft.com/office/drawing/2014/main" id="{7A840E8F-F1C1-3432-D4E0-885404514E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4" name="Google Shape;2114;g2f67513ca47_0_74:notes">
            <a:extLst>
              <a:ext uri="{FF2B5EF4-FFF2-40B4-BE49-F238E27FC236}">
                <a16:creationId xmlns:a16="http://schemas.microsoft.com/office/drawing/2014/main" id="{CD1A8C93-C0DC-D011-0BBC-614CFD8149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333832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>
          <a:extLst>
            <a:ext uri="{FF2B5EF4-FFF2-40B4-BE49-F238E27FC236}">
              <a16:creationId xmlns:a16="http://schemas.microsoft.com/office/drawing/2014/main" id="{1C0590EB-3E73-1B22-6B57-B36F6047F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f67513ca47_0_74:notes">
            <a:extLst>
              <a:ext uri="{FF2B5EF4-FFF2-40B4-BE49-F238E27FC236}">
                <a16:creationId xmlns:a16="http://schemas.microsoft.com/office/drawing/2014/main" id="{AB7FA5E0-7807-032E-0D15-5A050E7940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4" name="Google Shape;2114;g2f67513ca47_0_74:notes">
            <a:extLst>
              <a:ext uri="{FF2B5EF4-FFF2-40B4-BE49-F238E27FC236}">
                <a16:creationId xmlns:a16="http://schemas.microsoft.com/office/drawing/2014/main" id="{D831AA82-19A8-4BD7-1AA6-F7492FAB5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7941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>
          <a:extLst>
            <a:ext uri="{FF2B5EF4-FFF2-40B4-BE49-F238E27FC236}">
              <a16:creationId xmlns:a16="http://schemas.microsoft.com/office/drawing/2014/main" id="{EC7544F0-24AA-9B11-7303-F606F5234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f67513ca47_0_74:notes">
            <a:extLst>
              <a:ext uri="{FF2B5EF4-FFF2-40B4-BE49-F238E27FC236}">
                <a16:creationId xmlns:a16="http://schemas.microsoft.com/office/drawing/2014/main" id="{09732DA6-B419-2F5A-40F4-DA7940992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4" name="Google Shape;2114;g2f67513ca47_0_74:notes">
            <a:extLst>
              <a:ext uri="{FF2B5EF4-FFF2-40B4-BE49-F238E27FC236}">
                <a16:creationId xmlns:a16="http://schemas.microsoft.com/office/drawing/2014/main" id="{1A8DBFFD-7F00-3914-593E-4BCD59BA8D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791552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>
          <a:extLst>
            <a:ext uri="{FF2B5EF4-FFF2-40B4-BE49-F238E27FC236}">
              <a16:creationId xmlns:a16="http://schemas.microsoft.com/office/drawing/2014/main" id="{4AFBC680-64F5-6624-17FC-F2915333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2f67513ca47_0_74:notes">
            <a:extLst>
              <a:ext uri="{FF2B5EF4-FFF2-40B4-BE49-F238E27FC236}">
                <a16:creationId xmlns:a16="http://schemas.microsoft.com/office/drawing/2014/main" id="{CE945AA8-8DF2-A3B0-1640-DEC30D00F4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4" name="Google Shape;2114;g2f67513ca47_0_74:notes">
            <a:extLst>
              <a:ext uri="{FF2B5EF4-FFF2-40B4-BE49-F238E27FC236}">
                <a16:creationId xmlns:a16="http://schemas.microsoft.com/office/drawing/2014/main" id="{A3D70862-2411-FBE2-3F47-B1B5CB69CF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00373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f67513ca47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8" name="Google Shape;2098;g2f67513ca47_3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321FF28E-6250-C119-7987-497DA43F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f67513ca47_33_0:notes">
            <a:extLst>
              <a:ext uri="{FF2B5EF4-FFF2-40B4-BE49-F238E27FC236}">
                <a16:creationId xmlns:a16="http://schemas.microsoft.com/office/drawing/2014/main" id="{DCDDDD5C-0F2C-FAD3-AE5C-F151883E2B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8" name="Google Shape;2098;g2f67513ca47_33_0:notes">
            <a:extLst>
              <a:ext uri="{FF2B5EF4-FFF2-40B4-BE49-F238E27FC236}">
                <a16:creationId xmlns:a16="http://schemas.microsoft.com/office/drawing/2014/main" id="{13EB1582-66B2-407A-BE90-094F124C5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02072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0F478345-D432-C628-5B32-80F6F82B5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f67513ca47_33_0:notes">
            <a:extLst>
              <a:ext uri="{FF2B5EF4-FFF2-40B4-BE49-F238E27FC236}">
                <a16:creationId xmlns:a16="http://schemas.microsoft.com/office/drawing/2014/main" id="{7383AA3D-D069-CE27-7DB7-567E159389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8" name="Google Shape;2098;g2f67513ca47_33_0:notes">
            <a:extLst>
              <a:ext uri="{FF2B5EF4-FFF2-40B4-BE49-F238E27FC236}">
                <a16:creationId xmlns:a16="http://schemas.microsoft.com/office/drawing/2014/main" id="{F27E0C3C-ECFD-5C08-0CB0-57E4C8EBA6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77971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793E27CB-B5B5-6E11-3AFF-5E1E88FD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f67513ca47_33_0:notes">
            <a:extLst>
              <a:ext uri="{FF2B5EF4-FFF2-40B4-BE49-F238E27FC236}">
                <a16:creationId xmlns:a16="http://schemas.microsoft.com/office/drawing/2014/main" id="{8C90FC20-B129-F06B-F3E8-64864853A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8" name="Google Shape;2098;g2f67513ca47_33_0:notes">
            <a:extLst>
              <a:ext uri="{FF2B5EF4-FFF2-40B4-BE49-F238E27FC236}">
                <a16:creationId xmlns:a16="http://schemas.microsoft.com/office/drawing/2014/main" id="{89D19928-21A1-07D2-3783-A34475A4F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31715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f67513ca4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8" name="Google Shape;2108;g2f67513ca4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6" name="Google Shape;2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71BD3267-BCF2-5C17-D658-87112E3C5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f67513ca47_33_0:notes">
            <a:extLst>
              <a:ext uri="{FF2B5EF4-FFF2-40B4-BE49-F238E27FC236}">
                <a16:creationId xmlns:a16="http://schemas.microsoft.com/office/drawing/2014/main" id="{66E13741-B9DD-FDA6-51A8-4B4EE9960A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8" name="Google Shape;2098;g2f67513ca47_33_0:notes">
            <a:extLst>
              <a:ext uri="{FF2B5EF4-FFF2-40B4-BE49-F238E27FC236}">
                <a16:creationId xmlns:a16="http://schemas.microsoft.com/office/drawing/2014/main" id="{3E368F5E-AB63-CDB9-6F8C-6A1371778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5968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EEC4CEFD-91D3-6381-5652-E4189B10B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f67513ca47_33_0:notes">
            <a:extLst>
              <a:ext uri="{FF2B5EF4-FFF2-40B4-BE49-F238E27FC236}">
                <a16:creationId xmlns:a16="http://schemas.microsoft.com/office/drawing/2014/main" id="{67BD9F26-B3EB-ABFD-2027-2AAF355424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8" name="Google Shape;2098;g2f67513ca47_33_0:notes">
            <a:extLst>
              <a:ext uri="{FF2B5EF4-FFF2-40B4-BE49-F238E27FC236}">
                <a16:creationId xmlns:a16="http://schemas.microsoft.com/office/drawing/2014/main" id="{A5BC0267-0F5D-EE0D-7D98-22C7AA6787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4829635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7EC398A3-7910-1406-9641-500786C26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f67513ca47_33_0:notes">
            <a:extLst>
              <a:ext uri="{FF2B5EF4-FFF2-40B4-BE49-F238E27FC236}">
                <a16:creationId xmlns:a16="http://schemas.microsoft.com/office/drawing/2014/main" id="{B26E6EAA-48F5-3296-8716-23A36DD1AA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8" name="Google Shape;2098;g2f67513ca47_33_0:notes">
            <a:extLst>
              <a:ext uri="{FF2B5EF4-FFF2-40B4-BE49-F238E27FC236}">
                <a16:creationId xmlns:a16="http://schemas.microsoft.com/office/drawing/2014/main" id="{ABD0E61D-D780-5514-23E9-E78F70CA1D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27534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2f67513ca47_3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3" name="Google Shape;2103;g2f67513ca47_3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2f67513ca4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9" name="Google Shape;2119;g2f67513ca4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2f67513ca4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4" name="Google Shape;2124;g2f67513ca4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2f67513ca47_3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9" name="Google Shape;2129;g2f67513ca47_3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>
          <a:extLst>
            <a:ext uri="{FF2B5EF4-FFF2-40B4-BE49-F238E27FC236}">
              <a16:creationId xmlns:a16="http://schemas.microsoft.com/office/drawing/2014/main" id="{0692D6F0-D9F9-3719-201A-A22219912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2f67513ca47_33_11:notes">
            <a:extLst>
              <a:ext uri="{FF2B5EF4-FFF2-40B4-BE49-F238E27FC236}">
                <a16:creationId xmlns:a16="http://schemas.microsoft.com/office/drawing/2014/main" id="{7A5D4A88-3F16-9194-7EB9-404460591E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9" name="Google Shape;2129;g2f67513ca47_33_11:notes">
            <a:extLst>
              <a:ext uri="{FF2B5EF4-FFF2-40B4-BE49-F238E27FC236}">
                <a16:creationId xmlns:a16="http://schemas.microsoft.com/office/drawing/2014/main" id="{DB1F79C2-C5EB-9A3D-FD93-8EB6F8A567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471315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2f67513ca4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4" name="Google Shape;2134;g2f67513ca4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2f67513ca4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1" name="Google Shape;2141;g2f67513ca4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6" name="Google Shape;2146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4" name="Google Shape;2154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1" name="Google Shape;2161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20fb04d1a13_7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0" name="Google Shape;2170;g20fb04d1a13_7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6" name="Google Shape;2176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5" name="Google Shape;2185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8" name="Google Shape;2198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1" name="Google Shape;2211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8" name="Google Shape;2218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7" name="Google Shape;2227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8" name="Google Shape;2238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2bbdc86acac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0" name="Google Shape;2250;g2bbdc86acac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30937af07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6" name="Google Shape;2256;g30937af07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1" name="Google Shape;2261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9" name="Google Shape;2269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6" name="Google Shape;2276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3" name="Google Shape;2283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2" name="Google Shape;2292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9" name="Google Shape;2299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7" name="Google Shape;2307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5" name="Google Shape;2315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3" name="Google Shape;2323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1" name="Google Shape;2331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9" name="Google Shape;2339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6" name="Google Shape;2346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1" name="Google Shape;2351;p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9" name="Google Shape;2359;p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4" name="Google Shape;2364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2" name="Google Shape;2372;p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2" name="Google Shape;2382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6" name="Google Shape;2406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6" name="Google Shape;2416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6" name="Google Shape;2426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2" name="Google Shape;2452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2" name="Google Shape;2462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87" name="Google Shape;248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7" name="Google Shape;2497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8" name="Google Shape;250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7" name="Google Shape;2517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5" name="Google Shape;2525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5" name="Google Shape;2535;p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7" name="Google Shape;2547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58" name="Google Shape;2558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8" name="Google Shape;2588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1" name="Google Shape;2601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9" name="Google Shape;2609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6" name="Google Shape;2616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9" name="Google Shape;2639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0" name="Google Shape;2680;p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8" name="Google Shape;2688;p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6" name="Google Shape;2706;p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4" name="Google Shape;2714;p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2bb05bfafa9_4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2" name="Google Shape;2732;g2bb05bfafa9_4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2bb05bfafa9_4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7" name="Google Shape;2737;g2bb05bfafa9_4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2bb05bfafa9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4" name="Google Shape;2744;g2bb05bfafa9_4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9" name="Google Shape;2749;p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4" name="Google Shape;2754;p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2" name="Google Shape;2762;p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2f5eeadaf9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8" name="Google Shape;2768;g2f5eeadaf9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2f5eeadaf9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5" name="Google Shape;2775;g2f5eeadaf9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f24413e6c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3" name="Google Shape;2783;g1f24413e6c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2" name="Google Shape;33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f49febd6f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2f49febd6f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9" name="Google Shape;39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8" name="Google Shape;41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5" name="Google Shape;4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4" name="Google Shape;43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2" name="Google Shape;45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1" name="Google Shape;4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4" name="Google Shape;49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3" name="Google Shape;5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4" name="Google Shape;53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f49febd6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g2f49febd6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4" name="Google Shape;56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9" name="Google Shape;59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f49febd6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g2f49febd6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4" name="Google Shape;65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5" name="Google Shape;68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3" name="Google Shape;70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3" name="Google Shape;71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2" name="Google Shape;72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1" name="Google Shape;73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9" name="Google Shape;74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6" name="Google Shape;7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7" name="Google Shape;76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ba5c11de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ba5c11de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f5e8d505c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g2f5e8d505c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ba5c11dec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g2ba5c11dec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ba5c11dec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g2ba5c11dec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f5e8d505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g2f5e8d505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f5e8d505c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4" name="Google Shape;834;g2f5e8d505c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f5e8d505c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" name="Google Shape;839;g2f5e8d505c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f5eeadaf9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6" name="Google Shape;846;g2f5eeadaf9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f5eeadaf9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4" name="Google Shape;854;g2f5eeadaf9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f5eeadaf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g2f5eeadaf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f5eeadaf9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" name="Google Shape;872;g2f5eeadaf9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4" name="Google Shape;88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3" name="Google Shape;89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3" name="Google Shape;90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1" name="Google Shape;91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8" name="Google Shape;91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6" name="Google Shape;92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8" name="Google Shape;938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5" name="Google Shape;94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5" name="Google Shape;95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7" name="Google Shape;96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6" name="Google Shape;976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0" name="Google Shape;99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9" name="Google Shape;99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f4eef264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1" name="Google Shape;1011;g2f4eef264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9" name="Google Shape;101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0879a5e74f_0_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g20879a5e74f_0_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g20879a5e74f_0_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0879a5e74f_0_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g20879a5e74f_0_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0879a5e74f_0_4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g20879a5e74f_0_4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g20879a5e74f_0_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bg>
      <p:bgPr>
        <a:gradFill>
          <a:gsLst>
            <a:gs pos="0">
              <a:schemeClr val="lt1"/>
            </a:gs>
            <a:gs pos="100000">
              <a:srgbClr val="93939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879a5e74f_0_54"/>
          <p:cNvSpPr/>
          <p:nvPr/>
        </p:nvSpPr>
        <p:spPr>
          <a:xfrm>
            <a:off x="0" y="1"/>
            <a:ext cx="285600" cy="5143500"/>
          </a:xfrm>
          <a:prstGeom prst="rect">
            <a:avLst/>
          </a:prstGeom>
          <a:solidFill>
            <a:srgbClr val="FFFFFF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20879a5e74f_0_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861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Noto Sans Symbols"/>
              <a:buChar char="🞈"/>
              <a:defRPr/>
            </a:lvl1pPr>
            <a:lvl2pPr marL="914400" lvl="1" indent="-3352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Char char="○"/>
              <a:defRPr/>
            </a:lvl2pPr>
            <a:lvl3pPr marL="1371600" lvl="2" indent="-33528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20879a5e74f_0_54"/>
          <p:cNvSpPr txBox="1">
            <a:spLocks noGrp="1"/>
          </p:cNvSpPr>
          <p:nvPr>
            <p:ph type="dt" idx="10"/>
          </p:nvPr>
        </p:nvSpPr>
        <p:spPr>
          <a:xfrm>
            <a:off x="457200" y="4929204"/>
            <a:ext cx="2133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g20879a5e74f_0_54"/>
          <p:cNvSpPr txBox="1">
            <a:spLocks noGrp="1"/>
          </p:cNvSpPr>
          <p:nvPr>
            <p:ph type="ftr" idx="11"/>
          </p:nvPr>
        </p:nvSpPr>
        <p:spPr>
          <a:xfrm>
            <a:off x="3124200" y="4929204"/>
            <a:ext cx="2895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20879a5e74f_0_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g20879a5e74f_0_54"/>
          <p:cNvSpPr txBox="1">
            <a:spLocks noGrp="1"/>
          </p:cNvSpPr>
          <p:nvPr>
            <p:ph type="title"/>
          </p:nvPr>
        </p:nvSpPr>
        <p:spPr>
          <a:xfrm>
            <a:off x="303476" y="214296"/>
            <a:ext cx="85548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0879a5e74f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20879a5e74f_0_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g20879a5e74f_0_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0879a5e74f_0_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g20879a5e74f_0_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0879a5e74f_0_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0879a5e74f_0_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g20879a5e74f_0_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g20879a5e74f_0_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g20879a5e74f_0_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0879a5e74f_0_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20879a5e74f_0_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0879a5e74f_0_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g20879a5e74f_0_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g20879a5e74f_0_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0879a5e74f_0_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g20879a5e74f_0_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0879a5e74f_0_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20879a5e74f_0_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g20879a5e74f_0_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g20879a5e74f_0_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g20879a5e74f_0_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0879a5e74f_0_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20879a5e74f_0_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20879a5e74f_0_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count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socket.io/" TargetMode="Externa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cloud/atlas/register?utm_campaign=w3schools_mdb&amp;utm_source=w3schools&amp;utm_medium=referral" TargetMode="External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mongodb.com/try/download/community" TargetMode="Externa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mongodb" TargetMode="External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npmjs.com/package/mongodb?activeTab=readme" TargetMode="External"/><Relationship Id="rId4" Type="http://schemas.openxmlformats.org/officeDocument/2006/relationships/hyperlink" Target="https://www.mongodb.com/languages/mongodb-with-nodejs" TargetMode="Externa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ko-kr/docs/drivers/node/current/usage-examples/insertOne/" TargetMode="External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3-MongoDB-67926a2061d04395b18069c332a638b1?pvs=4#1d1a3ca97a40807e850fe49859c87af8" TargetMode="External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4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1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" TargetMode="External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reen-grapes.tistory.com/entry/nodejs-%EA%B2%8C%EC%8B%9C%ED%8C%90-%EB%A7%8C%EB%93%A4%EA%B8%B0-CRUD%EA%B8%80%EC%93%B0%EA%B8%B0-%EC%9D%BD%EA%B8%B0-%EC%88%98%EC%A0%95%ED%95%98%EA%B8%B0-%EC%82%AD%EC%A0%9C%ED%95%98%EA%B8%B0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4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octo__/%ED%8C%A8%ED%82%A4%EC%A7%80-%EB%A7%A4%EB%8B%88%EC%A0%80%EC%99%80-PM2" TargetMode="External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5.png"/><Relationship Id="rId4" Type="http://schemas.openxmlformats.org/officeDocument/2006/relationships/hyperlink" Target="https://www.opentutorials.org/course/3332/22110" TargetMode="Externa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tutorials.org/course/3332/21148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4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4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course/2017-node-js-%ED%94%84%EB%A1%9C%EA%B7%B8%EB%9E%98%EB%B0%8D" TargetMode="External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4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4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4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4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course/2017-node-js-%ED%94%84%EB%A1%9C%EA%B7%B8%EB%9E%98%EB%B0%8D" TargetMode="External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sot:3000/kim/22/ko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0/?name=gildong&amp;age=23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goody/NodeJs-Express-%EB%A1%9C-%EC%9B%B9%EC%84%9C%EB%B2%84-%EA%B5%AC%EC%B6%95%ED%95%98%EA%B8%B0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ui.toast.com/posts/ko_20210617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Node.js의 이해</a:t>
            </a:r>
            <a:endParaRPr/>
          </a:p>
        </p:txBody>
      </p:sp>
      <p:sp>
        <p:nvSpPr>
          <p:cNvPr id="62" name="Google Shape;62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웹 백엔드(웹 서비스 아키텍쳐)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Promise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비동기 동작의 흐름 제어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사이트 : www.promisejs.org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Javascript ES6에 추가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Node.js 4.x 이후 모듈 설치 필요 없음</a:t>
            </a:r>
            <a:endParaRPr sz="1200"/>
          </a:p>
        </p:txBody>
      </p:sp>
      <p:sp>
        <p:nvSpPr>
          <p:cNvPr id="130" name="Google Shape;13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3"/>
          <p:cNvSpPr txBox="1">
            <a:spLocks noGrp="1"/>
          </p:cNvSpPr>
          <p:nvPr>
            <p:ph type="title"/>
          </p:nvPr>
        </p:nvSpPr>
        <p:spPr>
          <a:xfrm>
            <a:off x="311700" y="308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처리하기</a:t>
            </a:r>
            <a:endParaRPr/>
          </a:p>
        </p:txBody>
      </p:sp>
      <p:sp>
        <p:nvSpPr>
          <p:cNvPr id="1032" name="Google Shape;1032;p83"/>
          <p:cNvSpPr txBox="1">
            <a:spLocks noGrp="1"/>
          </p:cNvSpPr>
          <p:nvPr>
            <p:ph type="body" idx="1"/>
          </p:nvPr>
        </p:nvSpPr>
        <p:spPr>
          <a:xfrm>
            <a:off x="519950" y="967650"/>
            <a:ext cx="3863700" cy="401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var expressSession = require('express-session');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app.use(cookieParser());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// 세션 미들웨어 등록</a:t>
            </a:r>
            <a:endParaRPr sz="10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app.use(expressSession({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secret:'my key',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resave:true,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saveUninitialized:true</a:t>
            </a:r>
            <a:endParaRPr sz="10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}));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상품정보 라우팅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</a:t>
            </a:r>
            <a:r>
              <a:rPr lang="en-US" sz="1000" b="1">
                <a:solidFill>
                  <a:srgbClr val="0C5ADB"/>
                </a:solidFill>
              </a:rPr>
              <a:t>product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').get(function(req,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console.log('/process/product 호출.');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00" b="1">
                <a:solidFill>
                  <a:srgbClr val="E50000"/>
                </a:solidFill>
              </a:rPr>
              <a:t>if(req.session.user === undefined){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    res.redirect('/public/login2.html');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} else 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    res.redirect('/public/product.html');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 b="1">
                <a:solidFill>
                  <a:srgbClr val="E50000"/>
                </a:solidFill>
              </a:rPr>
              <a:t>    }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/>
          </a:p>
        </p:txBody>
      </p:sp>
      <p:sp>
        <p:nvSpPr>
          <p:cNvPr id="1033" name="Google Shape;10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  <p:sp>
        <p:nvSpPr>
          <p:cNvPr id="1034" name="Google Shape;1034;p83"/>
          <p:cNvSpPr txBox="1"/>
          <p:nvPr/>
        </p:nvSpPr>
        <p:spPr>
          <a:xfrm>
            <a:off x="4172450" y="1963625"/>
            <a:ext cx="3752400" cy="4617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express-session 설정 및 상품 정보 라우팅 설정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app.use()로 expressSession() 생성</a:t>
            </a:r>
            <a:endParaRPr sz="1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처리하기</a:t>
            </a:r>
            <a:endParaRPr/>
          </a:p>
        </p:txBody>
      </p:sp>
      <p:sp>
        <p:nvSpPr>
          <p:cNvPr id="1040" name="Google Shape;1040;p84"/>
          <p:cNvSpPr txBox="1">
            <a:spLocks noGrp="1"/>
          </p:cNvSpPr>
          <p:nvPr>
            <p:ph type="body" idx="1"/>
          </p:nvPr>
        </p:nvSpPr>
        <p:spPr>
          <a:xfrm>
            <a:off x="528918" y="1152475"/>
            <a:ext cx="4554070" cy="3805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로그인 라우팅 함수 - 로그인 후 세션 저장함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router.route('/process/login').post(function(req,res){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console.log('/process/login 호출.');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</a:t>
            </a:r>
            <a:r>
              <a:rPr lang="en-US" sz="800" b="1">
                <a:solidFill>
                  <a:srgbClr val="E50000"/>
                </a:solidFill>
              </a:rPr>
              <a:t>req.session.user</a:t>
            </a: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console.log('이미 로그인 되어 상품 페이지로 이동 함.');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res.redirect('/public/product.html');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800" b="1">
                <a:solidFill>
                  <a:srgbClr val="E50000"/>
                </a:solidFill>
              </a:rPr>
              <a:t>// 세션 저장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req.session.user = 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    id:paramId,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    name:'소녀시대',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    authorized: true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 b="1">
                <a:solidFill>
                  <a:srgbClr val="E50000"/>
                </a:solidFill>
              </a:rPr>
              <a:t>        };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res.writeHead('200', {'Content-Type':'text/html;charset=utf8'});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res.write('&lt;h1&gt;로그인 성공&lt;/h1&gt;');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res.write('&lt;div&gt;&lt;p&gt;Param ID : '+ paramId +'&lt;/p&gt;&lt;/div&gt;');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res.write('&lt;div&gt;&lt;p&gt;Param Password : '+ paramPassword +'&lt;/p&gt;&lt;/div&gt;');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        res.write("&lt;br&gt;&lt;br&gt;&lt;a href='/process/product'&gt;상품 페이지&lt;/a&gt;");</a:t>
            </a:r>
            <a:endParaRPr>
              <a:solidFill>
                <a:srgbClr val="0C5AD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/>
          </a:p>
        </p:txBody>
      </p:sp>
      <p:sp>
        <p:nvSpPr>
          <p:cNvPr id="1041" name="Google Shape;1041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  <p:sp>
        <p:nvSpPr>
          <p:cNvPr id="1042" name="Google Shape;1042;p84"/>
          <p:cNvSpPr txBox="1"/>
          <p:nvPr/>
        </p:nvSpPr>
        <p:spPr>
          <a:xfrm>
            <a:off x="5295528" y="2463737"/>
            <a:ext cx="2818400" cy="55399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라우팅 함수 구현 - 로그인 후 세션 저장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이미 로그인 되었다면 상품페이지로 이동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로그인 페이지 호출 되면 세션에 로그인.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로그아웃 처리</a:t>
            </a:r>
            <a:endParaRPr/>
          </a:p>
        </p:txBody>
      </p:sp>
      <p:sp>
        <p:nvSpPr>
          <p:cNvPr id="1048" name="Google Shape;1048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</a:t>
            </a:r>
            <a:r>
              <a:rPr lang="en-US" sz="950" b="1">
                <a:solidFill>
                  <a:schemeClr val="dk1"/>
                </a:solidFill>
              </a:rPr>
              <a:t>로그아웃</a:t>
            </a: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라우팅 함수 - 로그아웃 후 세션 삭제함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</a:t>
            </a:r>
            <a:r>
              <a:rPr lang="en-US" sz="950" b="1">
                <a:solidFill>
                  <a:srgbClr val="E50000"/>
                </a:solidFill>
              </a:rPr>
              <a:t>logout</a:t>
            </a: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').get(function(req, res) {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console.log('/process/logout 호출됨.');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</a:t>
            </a:r>
            <a:r>
              <a:rPr lang="en-US" sz="950" b="1">
                <a:solidFill>
                  <a:srgbClr val="E50000"/>
                </a:solidFill>
              </a:rPr>
              <a:t>req.session.user</a:t>
            </a: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){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//로그인 된 상태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console.log('로그아웃 합니다.');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950" b="1">
                <a:solidFill>
                  <a:srgbClr val="E50000"/>
                </a:solidFill>
              </a:rPr>
              <a:t>req.session.destroy(function(err) {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 b="1">
                <a:solidFill>
                  <a:srgbClr val="E50000"/>
                </a:solidFill>
              </a:rPr>
              <a:t>            if(err) { throw err;}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 b="1">
                <a:solidFill>
                  <a:srgbClr val="E50000"/>
                </a:solidFill>
              </a:rPr>
              <a:t>            console.log('세션을 삭제하고 로그아웃 되었습니다.');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 b="1">
                <a:solidFill>
                  <a:srgbClr val="E50000"/>
                </a:solidFill>
              </a:rPr>
              <a:t>            res.redirect('/public/login2.html');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 b="1">
                <a:solidFill>
                  <a:srgbClr val="E50000"/>
                </a:solidFill>
              </a:rPr>
              <a:t>        });</a:t>
            </a:r>
            <a:endParaRPr sz="1700"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//로그인 안된 상태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console.log('아직 로그인되어 있지 않습니다.')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res.redirect('/public/login2.html');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 sz="950"/>
          </a:p>
        </p:txBody>
      </p:sp>
      <p:sp>
        <p:nvSpPr>
          <p:cNvPr id="1049" name="Google Shape;1049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  <p:sp>
        <p:nvSpPr>
          <p:cNvPr id="1050" name="Google Shape;1050;p85"/>
          <p:cNvSpPr txBox="1"/>
          <p:nvPr/>
        </p:nvSpPr>
        <p:spPr>
          <a:xfrm>
            <a:off x="4695764" y="1872364"/>
            <a:ext cx="3514104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로그아웃 설정 - 로그아웃 후 세션 삭제 함.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세션 정보는 [개발자도구]에서 확인.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크로스 도메인 문제</a:t>
            </a:r>
            <a:endParaRPr/>
          </a:p>
        </p:txBody>
      </p:sp>
      <p:pic>
        <p:nvPicPr>
          <p:cNvPr id="1056" name="Google Shape;1056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9366" y="1423453"/>
            <a:ext cx="4374822" cy="932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6"/>
          <p:cNvSpPr txBox="1"/>
          <p:nvPr/>
        </p:nvSpPr>
        <p:spPr>
          <a:xfrm>
            <a:off x="4572000" y="1129702"/>
            <a:ext cx="25795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&lt;크로스 도메인 문제에서의 에러문구&gt;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86"/>
          <p:cNvSpPr txBox="1"/>
          <p:nvPr/>
        </p:nvSpPr>
        <p:spPr>
          <a:xfrm>
            <a:off x="364286" y="1136116"/>
            <a:ext cx="3623791" cy="13234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크로스 도메인 문제란?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보안상의 이유로 웹 서버의 서로 다른 도메인(경로)에서 데이터를 주고 받을 수 없도록 규제하는 것을 말한다.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서로 다른 도메인에서 서로 다른 포트 번호를 할당하여 동작하고 있기 때문에 서로 접근이 불가능.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9" name="Google Shape;1059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288" y="3178543"/>
            <a:ext cx="3389554" cy="1337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0" name="Google Shape;1060;p86"/>
          <p:cNvGrpSpPr/>
          <p:nvPr/>
        </p:nvGrpSpPr>
        <p:grpSpPr>
          <a:xfrm>
            <a:off x="3988078" y="2820082"/>
            <a:ext cx="4648869" cy="1803896"/>
            <a:chOff x="3988077" y="3760110"/>
            <a:chExt cx="4648869" cy="2405194"/>
          </a:xfrm>
        </p:grpSpPr>
        <p:grpSp>
          <p:nvGrpSpPr>
            <p:cNvPr id="1061" name="Google Shape;1061;p86"/>
            <p:cNvGrpSpPr/>
            <p:nvPr/>
          </p:nvGrpSpPr>
          <p:grpSpPr>
            <a:xfrm>
              <a:off x="3995935" y="3760110"/>
              <a:ext cx="4641011" cy="2405194"/>
              <a:chOff x="1259632" y="1772816"/>
              <a:chExt cx="6912768" cy="3744416"/>
            </a:xfrm>
          </p:grpSpPr>
          <p:sp>
            <p:nvSpPr>
              <p:cNvPr id="1062" name="Google Shape;1062;p86"/>
              <p:cNvSpPr/>
              <p:nvPr/>
            </p:nvSpPr>
            <p:spPr>
              <a:xfrm>
                <a:off x="1259632" y="3176972"/>
                <a:ext cx="1080120" cy="1224136"/>
              </a:xfrm>
              <a:prstGeom prst="ellipse">
                <a:avLst/>
              </a:prstGeom>
              <a:gradFill>
                <a:gsLst>
                  <a:gs pos="0">
                    <a:srgbClr val="FFAE23"/>
                  </a:gs>
                  <a:gs pos="100000">
                    <a:srgbClr val="FFCE6C"/>
                  </a:gs>
                </a:gsLst>
                <a:lin ang="16200000" scaled="0"/>
              </a:gradFill>
              <a:ln w="9525" cap="flat" cmpd="sng">
                <a:solidFill>
                  <a:srgbClr val="FDA739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117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endParaRPr sz="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86"/>
              <p:cNvSpPr/>
              <p:nvPr/>
            </p:nvSpPr>
            <p:spPr>
              <a:xfrm>
                <a:off x="3635896" y="2471847"/>
                <a:ext cx="1521018" cy="2592288"/>
              </a:xfrm>
              <a:prstGeom prst="rect">
                <a:avLst/>
              </a:prstGeom>
              <a:solidFill>
                <a:schemeClr val="accent2"/>
              </a:solidFill>
              <a:ln w="25400" cap="flat" cmpd="sng">
                <a:solidFill>
                  <a:srgbClr val="1818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Tomcat 서버</a:t>
                </a:r>
                <a:endParaRPr sz="9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(8080포트)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86"/>
              <p:cNvSpPr/>
              <p:nvPr/>
            </p:nvSpPr>
            <p:spPr>
              <a:xfrm>
                <a:off x="6660232" y="1772816"/>
                <a:ext cx="1440160" cy="1296144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BA7C2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NodeJS</a:t>
                </a:r>
                <a:endParaRPr sz="1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(3000포트)</a:t>
                </a:r>
                <a:endParaRPr sz="1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86"/>
              <p:cNvSpPr/>
              <p:nvPr/>
            </p:nvSpPr>
            <p:spPr>
              <a:xfrm>
                <a:off x="6660232" y="4221088"/>
                <a:ext cx="1512168" cy="1296144"/>
              </a:xfrm>
              <a:prstGeom prst="rect">
                <a:avLst/>
              </a:prstGeom>
              <a:solidFill>
                <a:schemeClr val="accent2"/>
              </a:solidFill>
              <a:ln w="25400" cap="flat" cmpd="sng">
                <a:solidFill>
                  <a:srgbClr val="18181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Tomcat 서버</a:t>
                </a:r>
                <a:endParaRPr sz="1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10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(8080포트)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86"/>
              <p:cNvSpPr/>
              <p:nvPr/>
            </p:nvSpPr>
            <p:spPr>
              <a:xfrm>
                <a:off x="2483768" y="3501008"/>
                <a:ext cx="1080120" cy="432048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86"/>
              <p:cNvSpPr/>
              <p:nvPr/>
            </p:nvSpPr>
            <p:spPr>
              <a:xfrm rot="1225463">
                <a:off x="5200104" y="4119856"/>
                <a:ext cx="1224136" cy="468052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68" name="Google Shape;1068;p86"/>
              <p:cNvGrpSpPr/>
              <p:nvPr/>
            </p:nvGrpSpPr>
            <p:grpSpPr>
              <a:xfrm rot="-1020580">
                <a:off x="5220072" y="2644258"/>
                <a:ext cx="1247358" cy="504056"/>
                <a:chOff x="5220072" y="2132856"/>
                <a:chExt cx="1247358" cy="504056"/>
              </a:xfrm>
            </p:grpSpPr>
            <p:sp>
              <p:nvSpPr>
                <p:cNvPr id="1069" name="Google Shape;1069;p86"/>
                <p:cNvSpPr/>
                <p:nvPr/>
              </p:nvSpPr>
              <p:spPr>
                <a:xfrm>
                  <a:off x="5940152" y="2132856"/>
                  <a:ext cx="527278" cy="504056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0C0C0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endParaRPr sz="105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86"/>
                <p:cNvSpPr/>
                <p:nvPr/>
              </p:nvSpPr>
              <p:spPr>
                <a:xfrm>
                  <a:off x="5220072" y="2132856"/>
                  <a:ext cx="504056" cy="504056"/>
                </a:xfrm>
                <a:prstGeom prst="leftArrow">
                  <a:avLst>
                    <a:gd name="adj1" fmla="val 50000"/>
                    <a:gd name="adj2" fmla="val 50000"/>
                  </a:avLst>
                </a:prstGeom>
                <a:solidFill>
                  <a:srgbClr val="0C0C0C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50"/>
                    <a:buFont typeface="Arial"/>
                    <a:buNone/>
                  </a:pPr>
                  <a:endParaRPr sz="105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1" name="Google Shape;1071;p86"/>
              <p:cNvSpPr/>
              <p:nvPr/>
            </p:nvSpPr>
            <p:spPr>
              <a:xfrm>
                <a:off x="5347222" y="2378081"/>
                <a:ext cx="950315" cy="1054783"/>
              </a:xfrm>
              <a:prstGeom prst="mathMultiply">
                <a:avLst>
                  <a:gd name="adj1" fmla="val 23520"/>
                </a:avLst>
              </a:prstGeom>
              <a:solidFill>
                <a:srgbClr val="FF0000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2" name="Google Shape;1072;p86"/>
            <p:cNvSpPr txBox="1"/>
            <p:nvPr/>
          </p:nvSpPr>
          <p:spPr>
            <a:xfrm>
              <a:off x="3988077" y="4859868"/>
              <a:ext cx="546945" cy="34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크로스 도메인 문제</a:t>
            </a:r>
            <a:endParaRPr/>
          </a:p>
        </p:txBody>
      </p:sp>
      <p:sp>
        <p:nvSpPr>
          <p:cNvPr id="1079" name="Google Shape;1079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서버에서 다른 도메인의 접근 허용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웹 페이지와 서버가 다른 도메인에 저장 되어 있는 경우에서 서버에서 다른 도메인의 접근을 허용하여 요청을 받게 할 수 있다</a:t>
            </a:r>
            <a:endParaRPr sz="14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서버에서 header 설정으로 크로스 도메인 문제 해결.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solidFill>
                  <a:srgbClr val="FF0000"/>
                </a:solidFill>
              </a:rPr>
              <a:t>(CORS 모듈 대신 사용 가능 하나 CORS 모듈 사용을 권장 한다.)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080" name="Google Shape;108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  <p:sp>
        <p:nvSpPr>
          <p:cNvPr id="1081" name="Google Shape;1081;p87"/>
          <p:cNvSpPr txBox="1"/>
          <p:nvPr/>
        </p:nvSpPr>
        <p:spPr>
          <a:xfrm>
            <a:off x="762000" y="3002709"/>
            <a:ext cx="7646894" cy="11079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/* Cross Domain 문제 해결 - CORS 모둘 대신 사용 가능 */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app.use(function(req,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res.header(</a:t>
            </a:r>
            <a:r>
              <a:rPr lang="en-US" sz="11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"Access-Control-Allow-Origin"</a:t>
            </a: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1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"*"</a:t>
            </a: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res.header(</a:t>
            </a:r>
            <a:r>
              <a:rPr lang="en-US" sz="9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"Access-Control-Allow-Headers"</a:t>
            </a:r>
            <a:r>
              <a:rPr lang="en-US" sz="9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"Origin, X-Requested-With, Content-Type, Accept"</a:t>
            </a: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next();</a:t>
            </a:r>
            <a:endParaRPr sz="11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8"/>
          <p:cNvSpPr txBox="1">
            <a:spLocks noGrp="1"/>
          </p:cNvSpPr>
          <p:nvPr>
            <p:ph type="title"/>
          </p:nvPr>
        </p:nvSpPr>
        <p:spPr>
          <a:xfrm>
            <a:off x="312313" y="25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CORS 모듈 사용</a:t>
            </a:r>
            <a:endParaRPr/>
          </a:p>
        </p:txBody>
      </p:sp>
      <p:pic>
        <p:nvPicPr>
          <p:cNvPr id="1087" name="Google Shape;1087;p8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2272648"/>
            <a:ext cx="7058025" cy="2624137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88"/>
          <p:cNvSpPr txBox="1"/>
          <p:nvPr/>
        </p:nvSpPr>
        <p:spPr>
          <a:xfrm>
            <a:off x="467545" y="951571"/>
            <a:ext cx="43428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CORS 모듈을 사용해서 크로스 도메인 문제 해결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npm install cors --save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88"/>
          <p:cNvSpPr txBox="1"/>
          <p:nvPr/>
        </p:nvSpPr>
        <p:spPr>
          <a:xfrm>
            <a:off x="1043608" y="1697818"/>
            <a:ext cx="4608512" cy="43088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cors = require('cors');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app.use(cors());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</a:t>
            </a:r>
            <a:endParaRPr/>
          </a:p>
        </p:txBody>
      </p:sp>
      <p:sp>
        <p:nvSpPr>
          <p:cNvPr id="1095" name="Google Shape;1095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ejs 모듈 설치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npm install ejs --save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또는  npm i -S ejs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6" name="Google Shape;1096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</a:t>
            </a:r>
            <a:endParaRPr/>
          </a:p>
        </p:txBody>
      </p:sp>
      <p:sp>
        <p:nvSpPr>
          <p:cNvPr id="1102" name="Google Shape;1102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ejs 핵심 문법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&lt;% 자바스크립트 코드 %&gt;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&lt;%= 출력 데이터 %&gt;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&lt;%- 출력 데이터 %&gt;</a:t>
            </a:r>
            <a:endParaRPr/>
          </a:p>
          <a:p>
            <a:pPr marL="914400" marR="1270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rgbClr val="F8F8F2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&lt;%- include('user/show', {user: user}); %&gt;</a:t>
            </a:r>
            <a:endParaRPr sz="1200">
              <a:solidFill>
                <a:srgbClr val="F8F8F2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103" name="Google Shape;1103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</a:t>
            </a:r>
            <a:endParaRPr/>
          </a:p>
        </p:txBody>
      </p:sp>
      <p:sp>
        <p:nvSpPr>
          <p:cNvPr id="1109" name="Google Shape;1109;p91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ejs 파일 렌더링</a:t>
            </a:r>
            <a:endParaRPr sz="1600"/>
          </a:p>
        </p:txBody>
      </p:sp>
      <p:sp>
        <p:nvSpPr>
          <p:cNvPr id="1110" name="Google Shape;1110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  <p:sp>
        <p:nvSpPr>
          <p:cNvPr id="1111" name="Google Shape;1111;p91"/>
          <p:cNvSpPr txBox="1"/>
          <p:nvPr/>
        </p:nvSpPr>
        <p:spPr>
          <a:xfrm>
            <a:off x="971600" y="1586575"/>
            <a:ext cx="6406353" cy="90024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var cars=[{name:'SM5', price:3000, year:1999, company:'SAMSUNG'},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{name:'SM7', price:5000, year:2013, company:'SAMSUNG'}];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12" name="Google Shape;1112;p91"/>
          <p:cNvSpPr txBox="1"/>
          <p:nvPr/>
        </p:nvSpPr>
        <p:spPr>
          <a:xfrm>
            <a:off x="971600" y="2517745"/>
            <a:ext cx="6406353" cy="23544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for(var i in car)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&lt;tr&gt;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cars[i].name%&gt;&lt;/td&gt;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cars[i].price%&gt;&lt;/td&gt;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cars[i].year%&gt;&lt;/td&gt;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&lt;td&gt;&lt;%= cars[i].compay%&gt;&lt;/td&gt;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&lt;/tr&gt;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05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</a:t>
            </a:r>
            <a:endParaRPr/>
          </a:p>
        </p:txBody>
      </p:sp>
      <p:sp>
        <p:nvSpPr>
          <p:cNvPr id="1118" name="Google Shape;1118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/views/test.ejs</a:t>
            </a:r>
            <a:endParaRPr sz="1600"/>
          </a:p>
        </p:txBody>
      </p:sp>
      <p:sp>
        <p:nvSpPr>
          <p:cNvPr id="1119" name="Google Shape;1119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  <p:pic>
        <p:nvPicPr>
          <p:cNvPr id="1120" name="Google Shape;1120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020" y="1743295"/>
            <a:ext cx="7348227" cy="297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36" name="Google Shape;136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Promise 생성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Promise 객체 생성</a:t>
            </a:r>
            <a:endParaRPr sz="12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137" name="Google Shape;13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8" name="Google Shape;138;p11"/>
          <p:cNvSpPr txBox="1"/>
          <p:nvPr/>
        </p:nvSpPr>
        <p:spPr>
          <a:xfrm>
            <a:off x="1043608" y="1869672"/>
            <a:ext cx="3636404" cy="57708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비동기 동작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 (뷰엔진 없이 하는 초창기 방식)</a:t>
            </a:r>
            <a:endParaRPr/>
          </a:p>
        </p:txBody>
      </p:sp>
      <p:sp>
        <p:nvSpPr>
          <p:cNvPr id="1126" name="Google Shape;1126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/app.js</a:t>
            </a:r>
            <a:endParaRPr/>
          </a:p>
        </p:txBody>
      </p:sp>
      <p:sp>
        <p:nvSpPr>
          <p:cNvPr id="1127" name="Google Shape;112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  <p:grpSp>
        <p:nvGrpSpPr>
          <p:cNvPr id="1128" name="Google Shape;1128;p93"/>
          <p:cNvGrpSpPr/>
          <p:nvPr/>
        </p:nvGrpSpPr>
        <p:grpSpPr>
          <a:xfrm>
            <a:off x="1781700" y="977894"/>
            <a:ext cx="6919340" cy="3985506"/>
            <a:chOff x="1482808" y="609828"/>
            <a:chExt cx="8394201" cy="5787838"/>
          </a:xfrm>
        </p:grpSpPr>
        <p:pic>
          <p:nvPicPr>
            <p:cNvPr id="1129" name="Google Shape;1129;p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82808" y="863357"/>
              <a:ext cx="7324731" cy="55343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Google Shape;1130;p93"/>
            <p:cNvSpPr/>
            <p:nvPr/>
          </p:nvSpPr>
          <p:spPr>
            <a:xfrm>
              <a:off x="1835410" y="3522994"/>
              <a:ext cx="5486100" cy="1605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1" name="Google Shape;1131;p93"/>
            <p:cNvCxnSpPr/>
            <p:nvPr/>
          </p:nvCxnSpPr>
          <p:spPr>
            <a:xfrm>
              <a:off x="2319273" y="4234176"/>
              <a:ext cx="2340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pic>
          <p:nvPicPr>
            <p:cNvPr id="1132" name="Google Shape;1132;p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52690" y="609828"/>
              <a:ext cx="4024319" cy="15121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테스트2</a:t>
            </a:r>
            <a:endParaRPr/>
          </a:p>
        </p:txBody>
      </p:sp>
      <p:sp>
        <p:nvSpPr>
          <p:cNvPr id="1138" name="Google Shape;1138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59029" cy="568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/views/test2.ejs</a:t>
            </a:r>
            <a:endParaRPr/>
          </a:p>
        </p:txBody>
      </p:sp>
      <p:sp>
        <p:nvSpPr>
          <p:cNvPr id="1139" name="Google Shape;1139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  <p:pic>
        <p:nvPicPr>
          <p:cNvPr id="1140" name="Google Shape;114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7484" y="1909480"/>
            <a:ext cx="6427694" cy="243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모듈 테스트2</a:t>
            </a:r>
            <a:endParaRPr/>
          </a:p>
        </p:txBody>
      </p:sp>
      <p:sp>
        <p:nvSpPr>
          <p:cNvPr id="1146" name="Google Shape;1146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/app.js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원시적인 방식(뷰엔진 없이 fs 모듈을 이용한 뷰 렌더링)</a:t>
            </a:r>
            <a:endParaRPr/>
          </a:p>
        </p:txBody>
      </p:sp>
      <p:sp>
        <p:nvSpPr>
          <p:cNvPr id="1147" name="Google Shape;1147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  <p:pic>
        <p:nvPicPr>
          <p:cNvPr id="1148" name="Google Shape;1148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0259" y="1948663"/>
            <a:ext cx="6338047" cy="228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8174" y="3700250"/>
            <a:ext cx="3578350" cy="12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MVC 패턴</a:t>
            </a:r>
            <a:endParaRPr/>
          </a:p>
        </p:txBody>
      </p:sp>
      <p:sp>
        <p:nvSpPr>
          <p:cNvPr id="1155" name="Google Shape;1155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25594" cy="201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모델 : DB에서 데이터를 저장 하거나 조회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뷰 : 사용자에게 결과 화면을 보여 줌</a:t>
            </a: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컨트롤러 : 사용자 요청을 처리(라우팅)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뷰엔진 : 결과 웹 문서를 자동으로 생성 후 응답을 보내는 역할.</a:t>
            </a:r>
            <a:endParaRPr sz="1600"/>
          </a:p>
        </p:txBody>
      </p:sp>
      <p:sp>
        <p:nvSpPr>
          <p:cNvPr id="1156" name="Google Shape;1156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뷰 템플릿 사용</a:t>
            </a:r>
            <a:endParaRPr/>
          </a:p>
        </p:txBody>
      </p:sp>
      <p:sp>
        <p:nvSpPr>
          <p:cNvPr id="1162" name="Google Shape;1162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익스프레스에서 뷰 엔진 역할</a:t>
            </a:r>
            <a:endParaRPr sz="1600"/>
          </a:p>
        </p:txBody>
      </p:sp>
      <p:sp>
        <p:nvSpPr>
          <p:cNvPr id="1163" name="Google Shape;1163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  <p:grpSp>
        <p:nvGrpSpPr>
          <p:cNvPr id="1164" name="Google Shape;1164;p97"/>
          <p:cNvGrpSpPr/>
          <p:nvPr/>
        </p:nvGrpSpPr>
        <p:grpSpPr>
          <a:xfrm>
            <a:off x="1295636" y="1759945"/>
            <a:ext cx="6871644" cy="2544520"/>
            <a:chOff x="611560" y="2655384"/>
            <a:chExt cx="7848872" cy="3898094"/>
          </a:xfrm>
        </p:grpSpPr>
        <p:sp>
          <p:nvSpPr>
            <p:cNvPr id="1165" name="Google Shape;1165;p97"/>
            <p:cNvSpPr/>
            <p:nvPr/>
          </p:nvSpPr>
          <p:spPr>
            <a:xfrm>
              <a:off x="611560" y="2780928"/>
              <a:ext cx="1224136" cy="93610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웹브라우저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클라이언트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97"/>
            <p:cNvSpPr/>
            <p:nvPr/>
          </p:nvSpPr>
          <p:spPr>
            <a:xfrm>
              <a:off x="3131840" y="2780928"/>
              <a:ext cx="1224136" cy="936104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Express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97"/>
            <p:cNvSpPr/>
            <p:nvPr/>
          </p:nvSpPr>
          <p:spPr>
            <a:xfrm>
              <a:off x="5652120" y="2780928"/>
              <a:ext cx="1224136" cy="93610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컨트롤러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(router)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97"/>
            <p:cNvSpPr/>
            <p:nvPr/>
          </p:nvSpPr>
          <p:spPr>
            <a:xfrm>
              <a:off x="5652120" y="4509120"/>
              <a:ext cx="1224136" cy="93610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모델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(mongoose)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97"/>
            <p:cNvSpPr/>
            <p:nvPr/>
          </p:nvSpPr>
          <p:spPr>
            <a:xfrm>
              <a:off x="3131840" y="4509120"/>
              <a:ext cx="1224136" cy="93610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뷰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(뷰엔진)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97"/>
            <p:cNvSpPr/>
            <p:nvPr/>
          </p:nvSpPr>
          <p:spPr>
            <a:xfrm>
              <a:off x="7668344" y="4581128"/>
              <a:ext cx="792088" cy="79208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DB</a:t>
              </a: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97"/>
            <p:cNvSpPr/>
            <p:nvPr/>
          </p:nvSpPr>
          <p:spPr>
            <a:xfrm>
              <a:off x="3347864" y="5877272"/>
              <a:ext cx="864096" cy="648072"/>
            </a:xfrm>
            <a:prstGeom prst="snip1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&lt;/&gt;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97"/>
            <p:cNvSpPr/>
            <p:nvPr/>
          </p:nvSpPr>
          <p:spPr>
            <a:xfrm>
              <a:off x="6948264" y="4797152"/>
              <a:ext cx="648072" cy="288032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97"/>
            <p:cNvSpPr txBox="1"/>
            <p:nvPr/>
          </p:nvSpPr>
          <p:spPr>
            <a:xfrm>
              <a:off x="4228982" y="5940578"/>
              <a:ext cx="3993600" cy="6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뷰템플릿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 ejs, pug(jade), handlebars 등)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4" name="Google Shape;1174;p97"/>
            <p:cNvCxnSpPr/>
            <p:nvPr/>
          </p:nvCxnSpPr>
          <p:spPr>
            <a:xfrm>
              <a:off x="1835696" y="2996952"/>
              <a:ext cx="1296144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75" name="Google Shape;1175;p97"/>
            <p:cNvCxnSpPr/>
            <p:nvPr/>
          </p:nvCxnSpPr>
          <p:spPr>
            <a:xfrm rot="10800000">
              <a:off x="1835696" y="3429000"/>
              <a:ext cx="1296144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76" name="Google Shape;1176;p97"/>
            <p:cNvCxnSpPr>
              <a:stCxn id="1166" idx="3"/>
              <a:endCxn id="1167" idx="1"/>
            </p:cNvCxnSpPr>
            <p:nvPr/>
          </p:nvCxnSpPr>
          <p:spPr>
            <a:xfrm>
              <a:off x="4355976" y="3248980"/>
              <a:ext cx="12960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1177" name="Google Shape;1177;p97"/>
            <p:cNvCxnSpPr>
              <a:stCxn id="1167" idx="2"/>
              <a:endCxn id="1168" idx="0"/>
            </p:cNvCxnSpPr>
            <p:nvPr/>
          </p:nvCxnSpPr>
          <p:spPr>
            <a:xfrm>
              <a:off x="6264188" y="3717032"/>
              <a:ext cx="0" cy="792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1178" name="Google Shape;1178;p97"/>
            <p:cNvCxnSpPr>
              <a:stCxn id="1168" idx="1"/>
              <a:endCxn id="1169" idx="3"/>
            </p:cNvCxnSpPr>
            <p:nvPr/>
          </p:nvCxnSpPr>
          <p:spPr>
            <a:xfrm rot="10800000">
              <a:off x="4356120" y="4977172"/>
              <a:ext cx="12960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1179" name="Google Shape;1179;p97"/>
            <p:cNvCxnSpPr>
              <a:stCxn id="1169" idx="0"/>
              <a:endCxn id="1166" idx="2"/>
            </p:cNvCxnSpPr>
            <p:nvPr/>
          </p:nvCxnSpPr>
          <p:spPr>
            <a:xfrm rot="10800000">
              <a:off x="3743908" y="3717120"/>
              <a:ext cx="0" cy="792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1180" name="Google Shape;1180;p97"/>
            <p:cNvSpPr/>
            <p:nvPr/>
          </p:nvSpPr>
          <p:spPr>
            <a:xfrm>
              <a:off x="3666778" y="5517232"/>
              <a:ext cx="180020" cy="30732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97"/>
            <p:cNvSpPr txBox="1"/>
            <p:nvPr/>
          </p:nvSpPr>
          <p:spPr>
            <a:xfrm>
              <a:off x="4668355" y="2852305"/>
              <a:ext cx="6480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(1)</a:t>
              </a: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97"/>
            <p:cNvSpPr txBox="1"/>
            <p:nvPr/>
          </p:nvSpPr>
          <p:spPr>
            <a:xfrm>
              <a:off x="6269976" y="3928410"/>
              <a:ext cx="325730" cy="307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(2)</a:t>
              </a: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97"/>
            <p:cNvSpPr txBox="1"/>
            <p:nvPr/>
          </p:nvSpPr>
          <p:spPr>
            <a:xfrm>
              <a:off x="3256254" y="3928400"/>
              <a:ext cx="4875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(4)</a:t>
              </a: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97"/>
            <p:cNvSpPr txBox="1"/>
            <p:nvPr/>
          </p:nvSpPr>
          <p:spPr>
            <a:xfrm>
              <a:off x="4689642" y="4594645"/>
              <a:ext cx="626700" cy="3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(3)</a:t>
              </a:r>
              <a:endParaRPr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97"/>
            <p:cNvSpPr txBox="1"/>
            <p:nvPr/>
          </p:nvSpPr>
          <p:spPr>
            <a:xfrm>
              <a:off x="1912256" y="3424647"/>
              <a:ext cx="10452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97"/>
            <p:cNvSpPr txBox="1"/>
            <p:nvPr/>
          </p:nvSpPr>
          <p:spPr>
            <a:xfrm>
              <a:off x="1996522" y="2655384"/>
              <a:ext cx="9609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97"/>
          <p:cNvSpPr txBox="1"/>
          <p:nvPr/>
        </p:nvSpPr>
        <p:spPr>
          <a:xfrm>
            <a:off x="323529" y="4461961"/>
            <a:ext cx="58592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사이트: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https://skout90.github.io/2017/08/15/Node.js/4.%20%ED%85%9C%ED%94%8C%EB%A6%BF%EC%97%94%EC%A7%84/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https://www.zerocho.com/category/NodeJS/post/578c64621e3613150037d3b3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193" name="Google Shape;1193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ejs 모듈 설치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npm install ejs --save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뷰 템플릿으로 로그인 웹 문서 만들기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익스프레스에서는 뷰 엔진을 ejs로 선택하면 ejs 형식의 뷰 템플릿 문서를 만들어 사용할 수 있다. (app.js파일에 설정 추가)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DefaultExample 문서를 복사해서 시작.</a:t>
            </a:r>
            <a:r>
              <a:rPr lang="en-US">
                <a:solidFill>
                  <a:srgbClr val="FF0000"/>
                </a:solidFill>
              </a:rPr>
              <a:t>(사용자 추가 기능 포함 됨)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94" name="Google Shape;1194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  <p:sp>
        <p:nvSpPr>
          <p:cNvPr id="1195" name="Google Shape;1195;p98"/>
          <p:cNvSpPr txBox="1"/>
          <p:nvPr/>
        </p:nvSpPr>
        <p:spPr>
          <a:xfrm>
            <a:off x="1331640" y="3470251"/>
            <a:ext cx="6552728" cy="106182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뷰 엔진 설정으로 뷰 템플릿 사용 (app.js 파일에 추가)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__dirname + 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'/views'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 engine'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'ejs'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'뷰 엔진이 ejs로 설정되었다.'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01" name="Google Shape;1201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/routes/user.js</a:t>
            </a:r>
            <a:endParaRPr/>
          </a:p>
        </p:txBody>
      </p:sp>
      <p:sp>
        <p:nvSpPr>
          <p:cNvPr id="1202" name="Google Shape;1202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  <p:grpSp>
        <p:nvGrpSpPr>
          <p:cNvPr id="1203" name="Google Shape;1203;p99"/>
          <p:cNvGrpSpPr/>
          <p:nvPr/>
        </p:nvGrpSpPr>
        <p:grpSpPr>
          <a:xfrm>
            <a:off x="1639201" y="1685391"/>
            <a:ext cx="5489883" cy="3271510"/>
            <a:chOff x="827584" y="1712017"/>
            <a:chExt cx="7128792" cy="4741319"/>
          </a:xfrm>
        </p:grpSpPr>
        <p:pic>
          <p:nvPicPr>
            <p:cNvPr id="1204" name="Google Shape;1204;p9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7584" y="1712017"/>
              <a:ext cx="7128792" cy="4741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5" name="Google Shape;1205;p99"/>
            <p:cNvSpPr/>
            <p:nvPr/>
          </p:nvSpPr>
          <p:spPr>
            <a:xfrm>
              <a:off x="2339752" y="4005064"/>
              <a:ext cx="5616624" cy="216024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99"/>
            <p:cNvSpPr/>
            <p:nvPr/>
          </p:nvSpPr>
          <p:spPr>
            <a:xfrm>
              <a:off x="2699792" y="4005064"/>
              <a:ext cx="648072" cy="144016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99"/>
            <p:cNvSpPr/>
            <p:nvPr/>
          </p:nvSpPr>
          <p:spPr>
            <a:xfrm>
              <a:off x="4824028" y="4157464"/>
              <a:ext cx="648072" cy="144016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13" name="Google Shape;1213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로그인 성공 페이지 : /views/login_success.ejs</a:t>
            </a:r>
            <a:endParaRPr sz="1600"/>
          </a:p>
        </p:txBody>
      </p:sp>
      <p:sp>
        <p:nvSpPr>
          <p:cNvPr id="1214" name="Google Shape;1214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  <p:pic>
        <p:nvPicPr>
          <p:cNvPr id="1215" name="Google Shape;1215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950" y="1653275"/>
            <a:ext cx="6160975" cy="25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00"/>
          <p:cNvSpPr txBox="1"/>
          <p:nvPr/>
        </p:nvSpPr>
        <p:spPr>
          <a:xfrm>
            <a:off x="1340943" y="4306980"/>
            <a:ext cx="2398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접속 도메인: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http://localhost:3000/public/login.html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22" name="Google Shape;1222;p101"/>
          <p:cNvSpPr txBox="1">
            <a:spLocks noGrp="1"/>
          </p:cNvSpPr>
          <p:nvPr>
            <p:ph type="body" idx="1"/>
          </p:nvPr>
        </p:nvSpPr>
        <p:spPr>
          <a:xfrm>
            <a:off x="311700" y="1069525"/>
            <a:ext cx="85206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사용자 리스트 페이지 : /views/listuser.ejs </a:t>
            </a:r>
            <a:endParaRPr/>
          </a:p>
        </p:txBody>
      </p:sp>
      <p:sp>
        <p:nvSpPr>
          <p:cNvPr id="1223" name="Google Shape;1223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  <p:grpSp>
        <p:nvGrpSpPr>
          <p:cNvPr id="1224" name="Google Shape;1224;p101"/>
          <p:cNvGrpSpPr/>
          <p:nvPr/>
        </p:nvGrpSpPr>
        <p:grpSpPr>
          <a:xfrm>
            <a:off x="880178" y="1546521"/>
            <a:ext cx="6983488" cy="3324467"/>
            <a:chOff x="933509" y="2020578"/>
            <a:chExt cx="7896300" cy="3928701"/>
          </a:xfrm>
        </p:grpSpPr>
        <p:pic>
          <p:nvPicPr>
            <p:cNvPr id="1225" name="Google Shape;1225;p10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3509" y="2020578"/>
              <a:ext cx="7896300" cy="3928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6" name="Google Shape;1226;p101"/>
            <p:cNvSpPr/>
            <p:nvPr/>
          </p:nvSpPr>
          <p:spPr>
            <a:xfrm>
              <a:off x="4788024" y="3825135"/>
              <a:ext cx="720080" cy="19588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ejs 뷰 템플릿</a:t>
            </a:r>
            <a:endParaRPr/>
          </a:p>
        </p:txBody>
      </p:sp>
      <p:sp>
        <p:nvSpPr>
          <p:cNvPr id="1232" name="Google Shape;1232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사용자 리스트 렌더링 : /routes/user.js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listuser 함수 수정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</p:txBody>
      </p:sp>
      <p:sp>
        <p:nvSpPr>
          <p:cNvPr id="1233" name="Google Shape;1233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  <p:pic>
        <p:nvPicPr>
          <p:cNvPr id="1234" name="Google Shape;1234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841" y="2019086"/>
            <a:ext cx="6540532" cy="282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1595" y="445025"/>
            <a:ext cx="2317630" cy="13567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Promise 상태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>
                <a:solidFill>
                  <a:srgbClr val="0C5ADB"/>
                </a:solidFill>
              </a:rPr>
              <a:t>Promise의 상태</a:t>
            </a:r>
            <a:endParaRPr sz="1800">
              <a:solidFill>
                <a:srgbClr val="0C5ADB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pending: 동작 완료 전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fullfilled : 비동기 동작 성공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rejected : 동작 실패</a:t>
            </a:r>
            <a:endParaRPr sz="1200"/>
          </a:p>
        </p:txBody>
      </p:sp>
      <p:sp>
        <p:nvSpPr>
          <p:cNvPr id="145" name="Google Shape;1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ejs 뷰 템플릿(실습)</a:t>
            </a:r>
            <a:endParaRPr/>
          </a:p>
        </p:txBody>
      </p:sp>
      <p:sp>
        <p:nvSpPr>
          <p:cNvPr id="1241" name="Google Shape;1241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뷰 템플릿으로 사용자 추가 웹 문서 만들기</a:t>
            </a:r>
            <a:endParaRPr/>
          </a:p>
        </p:txBody>
      </p:sp>
      <p:sp>
        <p:nvSpPr>
          <p:cNvPr id="1242" name="Google Shape;1242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  <p:grpSp>
        <p:nvGrpSpPr>
          <p:cNvPr id="1243" name="Google Shape;1243;p103"/>
          <p:cNvGrpSpPr/>
          <p:nvPr/>
        </p:nvGrpSpPr>
        <p:grpSpPr>
          <a:xfrm>
            <a:off x="908266" y="1769264"/>
            <a:ext cx="4863067" cy="909736"/>
            <a:chOff x="822267" y="2463297"/>
            <a:chExt cx="4863067" cy="1212981"/>
          </a:xfrm>
        </p:grpSpPr>
        <p:pic>
          <p:nvPicPr>
            <p:cNvPr id="1244" name="Google Shape;1244;p10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7584" y="2780928"/>
              <a:ext cx="4857750" cy="895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5" name="Google Shape;1245;p103"/>
            <p:cNvSpPr txBox="1"/>
            <p:nvPr/>
          </p:nvSpPr>
          <p:spPr>
            <a:xfrm>
              <a:off x="822267" y="2463297"/>
              <a:ext cx="1149674" cy="34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/views/head.ejs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6" name="Google Shape;1246;p103"/>
          <p:cNvGrpSpPr/>
          <p:nvPr/>
        </p:nvGrpSpPr>
        <p:grpSpPr>
          <a:xfrm>
            <a:off x="908266" y="3148587"/>
            <a:ext cx="3981450" cy="1413137"/>
            <a:chOff x="827584" y="3913311"/>
            <a:chExt cx="3981450" cy="1884183"/>
          </a:xfrm>
        </p:grpSpPr>
        <p:pic>
          <p:nvPicPr>
            <p:cNvPr id="1247" name="Google Shape;1247;p10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7584" y="4206819"/>
              <a:ext cx="3981450" cy="1590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8" name="Google Shape;1248;p103"/>
            <p:cNvSpPr txBox="1"/>
            <p:nvPr/>
          </p:nvSpPr>
          <p:spPr>
            <a:xfrm>
              <a:off x="832901" y="3913311"/>
              <a:ext cx="1345240" cy="348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/views/adduser.ejs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/>
              <a:t>ejs 뷰 템플릿(실습)</a:t>
            </a:r>
            <a:endParaRPr sz="2000"/>
          </a:p>
        </p:txBody>
      </p:sp>
      <p:sp>
        <p:nvSpPr>
          <p:cNvPr id="1254" name="Google Shape;1254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/routes/user.js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adduser 함수 수정</a:t>
            </a:r>
            <a:endParaRPr sz="1600"/>
          </a:p>
        </p:txBody>
      </p:sp>
      <p:sp>
        <p:nvSpPr>
          <p:cNvPr id="1255" name="Google Shape;1255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  <p:pic>
        <p:nvPicPr>
          <p:cNvPr id="1256" name="Google Shape;125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8871" y="1956791"/>
            <a:ext cx="7306236" cy="252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62" name="Google Shape;1262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pub 모듈 설치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--global 옵션으로 설치 해야 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npm install pug-cli --global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뷰엔진에 pug 뷰 템플릿 설정</a:t>
            </a:r>
            <a:endParaRPr/>
          </a:p>
        </p:txBody>
      </p:sp>
      <p:sp>
        <p:nvSpPr>
          <p:cNvPr id="1263" name="Google Shape;1263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  <p:sp>
        <p:nvSpPr>
          <p:cNvPr id="1264" name="Google Shape;1264;p105"/>
          <p:cNvSpPr txBox="1"/>
          <p:nvPr/>
        </p:nvSpPr>
        <p:spPr>
          <a:xfrm>
            <a:off x="945178" y="3381840"/>
            <a:ext cx="7011198" cy="95410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app.set('views', __dirname + 'views');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app.set('view engine', 'pug');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70" name="Google Shape;1270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53759" cy="130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/views/test1_success.pug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작성시 유의 사항 :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공백과 Tap을 혼용 하면 오류 발생.</a:t>
            </a:r>
            <a:endParaRPr sz="1600"/>
          </a:p>
        </p:txBody>
      </p:sp>
      <p:sp>
        <p:nvSpPr>
          <p:cNvPr id="1271" name="Google Shape;1271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  <p:pic>
        <p:nvPicPr>
          <p:cNvPr id="1272" name="Google Shape;1272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2454120"/>
            <a:ext cx="4705350" cy="138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78" name="Google Shape;1278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/routes/test.js</a:t>
            </a:r>
            <a:endParaRPr/>
          </a:p>
        </p:txBody>
      </p:sp>
      <p:sp>
        <p:nvSpPr>
          <p:cNvPr id="1279" name="Google Shape;1279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  <p:pic>
        <p:nvPicPr>
          <p:cNvPr id="1280" name="Google Shape;128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1" y="1869672"/>
            <a:ext cx="6410325" cy="220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86" name="Google Shape;1286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08653" cy="65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config.js</a:t>
            </a:r>
            <a:endParaRPr/>
          </a:p>
        </p:txBody>
      </p:sp>
      <p:sp>
        <p:nvSpPr>
          <p:cNvPr id="1287" name="Google Shape;1287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  <p:grpSp>
        <p:nvGrpSpPr>
          <p:cNvPr id="1288" name="Google Shape;1288;p108"/>
          <p:cNvGrpSpPr/>
          <p:nvPr/>
        </p:nvGrpSpPr>
        <p:grpSpPr>
          <a:xfrm>
            <a:off x="898519" y="1913840"/>
            <a:ext cx="7485530" cy="2631265"/>
            <a:chOff x="683568" y="2276872"/>
            <a:chExt cx="8326224" cy="2880320"/>
          </a:xfrm>
        </p:grpSpPr>
        <p:pic>
          <p:nvPicPr>
            <p:cNvPr id="1289" name="Google Shape;1289;p1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3568" y="2276872"/>
              <a:ext cx="8326224" cy="2880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0" name="Google Shape;1290;p108"/>
            <p:cNvSpPr/>
            <p:nvPr/>
          </p:nvSpPr>
          <p:spPr>
            <a:xfrm>
              <a:off x="1835696" y="4365104"/>
              <a:ext cx="5976664" cy="43204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pug 뷰 템플릿</a:t>
            </a:r>
            <a:endParaRPr/>
          </a:p>
        </p:txBody>
      </p:sp>
      <p:sp>
        <p:nvSpPr>
          <p:cNvPr id="1296" name="Google Shape;1296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/public/test1.html</a:t>
            </a:r>
            <a:endParaRPr/>
          </a:p>
        </p:txBody>
      </p:sp>
      <p:sp>
        <p:nvSpPr>
          <p:cNvPr id="1297" name="Google Shape;1297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  <p:pic>
        <p:nvPicPr>
          <p:cNvPr id="1298" name="Google Shape;1298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1" y="1707653"/>
            <a:ext cx="7258000" cy="22368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09"/>
          <p:cNvSpPr txBox="1"/>
          <p:nvPr/>
        </p:nvSpPr>
        <p:spPr>
          <a:xfrm>
            <a:off x="971601" y="4236319"/>
            <a:ext cx="25010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접속경로: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http://localhost:3000/public/test1.html</a:t>
            </a:r>
            <a:endParaRPr sz="11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파일 Upload.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2bb05bfafa9_4_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ID 중복 검사</a:t>
            </a:r>
            <a:endParaRPr/>
          </a:p>
        </p:txBody>
      </p:sp>
      <p:pic>
        <p:nvPicPr>
          <p:cNvPr id="1310" name="Google Shape;1310;g2bb05bfafa9_4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9938" y="1170125"/>
            <a:ext cx="40041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bb05bfafa9_4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파일 업로드 기능 (방법 1)</a:t>
            </a:r>
            <a:endParaRPr/>
          </a:p>
        </p:txBody>
      </p:sp>
      <p:sp>
        <p:nvSpPr>
          <p:cNvPr id="1316" name="Google Shape;1316;g2bb05bfafa9_4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https://www.w3schools.com/nodejs/nodejs_uploadfiles.asp</a:t>
            </a:r>
            <a:endParaRPr/>
          </a:p>
        </p:txBody>
      </p:sp>
      <p:pic>
        <p:nvPicPr>
          <p:cNvPr id="1317" name="Google Shape;1317;g2bb05bfafa9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1800" y="1825775"/>
            <a:ext cx="5540401" cy="3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Promise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" name="Google Shape;151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Promise 상태 반영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Promise 생성, 상태 반영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>
                <a:solidFill>
                  <a:schemeClr val="dk1"/>
                </a:solidFill>
              </a:rPr>
              <a:t>성공적으로 완료 : fullfill 호출</a:t>
            </a:r>
            <a:endParaRPr sz="1200">
              <a:solidFill>
                <a:schemeClr val="dk1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>
                <a:solidFill>
                  <a:schemeClr val="dk1"/>
                </a:solidFill>
              </a:rPr>
              <a:t>에러 상황 : reject 호출</a:t>
            </a:r>
            <a:endParaRPr sz="1200">
              <a:solidFill>
                <a:schemeClr val="dk1"/>
              </a:solidFill>
            </a:endParaRPr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Promise 생성, 상태 반영 소스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3" name="Google Shape;153;p13"/>
          <p:cNvSpPr txBox="1"/>
          <p:nvPr/>
        </p:nvSpPr>
        <p:spPr>
          <a:xfrm>
            <a:off x="1339153" y="2787774"/>
            <a:ext cx="3708412" cy="14465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Promise(function(fulfill, reject)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비동기 동작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if(err)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reject(err);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 else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fullfill(result);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23" name="Google Shape;1323;p111"/>
          <p:cNvSpPr txBox="1">
            <a:spLocks noGrp="1"/>
          </p:cNvSpPr>
          <p:nvPr>
            <p:ph type="body" idx="1"/>
          </p:nvPr>
        </p:nvSpPr>
        <p:spPr>
          <a:xfrm>
            <a:off x="311700" y="1098685"/>
            <a:ext cx="4296159" cy="44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필요한 메소드 모듈 호출</a:t>
            </a:r>
            <a:endParaRPr sz="1400"/>
          </a:p>
        </p:txBody>
      </p:sp>
      <p:sp>
        <p:nvSpPr>
          <p:cNvPr id="1324" name="Google Shape;1324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  <p:sp>
        <p:nvSpPr>
          <p:cNvPr id="1325" name="Google Shape;1325;p111"/>
          <p:cNvSpPr txBox="1"/>
          <p:nvPr/>
        </p:nvSpPr>
        <p:spPr>
          <a:xfrm>
            <a:off x="758026" y="1546025"/>
            <a:ext cx="3403500" cy="212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Express 기본 모듈 불러오기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 = require('path');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 router = express.Router();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Express의 미들웨어 불러오기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bodyParser = require('body-parser');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파일 업로드용 미들웨어</a:t>
            </a:r>
            <a:endParaRPr sz="11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multer = require('multer');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0459" y="1221600"/>
            <a:ext cx="4930495" cy="956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11"/>
          <p:cNvSpPr txBox="1"/>
          <p:nvPr/>
        </p:nvSpPr>
        <p:spPr>
          <a:xfrm>
            <a:off x="3990459" y="961845"/>
            <a:ext cx="276710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필요한 외장 모듈은 npm install명령으로 설치.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8" name="Google Shape;1328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0458" y="2268182"/>
            <a:ext cx="4930495" cy="549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11"/>
          <p:cNvSpPr txBox="1"/>
          <p:nvPr/>
        </p:nvSpPr>
        <p:spPr>
          <a:xfrm>
            <a:off x="3543225" y="4706125"/>
            <a:ext cx="22224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&lt;다음 페이지 계속&gt;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35" name="Google Shape;1335;p112"/>
          <p:cNvSpPr txBox="1">
            <a:spLocks noGrp="1"/>
          </p:cNvSpPr>
          <p:nvPr>
            <p:ph type="body" idx="1"/>
          </p:nvPr>
        </p:nvSpPr>
        <p:spPr>
          <a:xfrm>
            <a:off x="386573" y="1120372"/>
            <a:ext cx="3880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미들웨어 설정</a:t>
            </a:r>
            <a:endParaRPr sz="1600"/>
          </a:p>
        </p:txBody>
      </p:sp>
      <p:sp>
        <p:nvSpPr>
          <p:cNvPr id="1336" name="Google Shape;1336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  <p:sp>
        <p:nvSpPr>
          <p:cNvPr id="1337" name="Google Shape;1337;p112"/>
          <p:cNvSpPr txBox="1"/>
          <p:nvPr/>
        </p:nvSpPr>
        <p:spPr>
          <a:xfrm>
            <a:off x="676550" y="1557100"/>
            <a:ext cx="3553500" cy="1477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body-parser를 사용해서 파싱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app.use(bodyParser.urlencoded({extended : false}));</a:t>
            </a:r>
            <a:endParaRPr sz="15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app.use(bodyParser.json());</a:t>
            </a:r>
            <a:endParaRPr sz="15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static 미들웨어로 public 폴더와 uploads 폴더 오픈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app.use('/uploads', static(path.join(__dirname, 'uploads')));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12"/>
          <p:cNvSpPr txBox="1"/>
          <p:nvPr/>
        </p:nvSpPr>
        <p:spPr>
          <a:xfrm>
            <a:off x="5119951" y="1374753"/>
            <a:ext cx="3167700" cy="3324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multer 미들웨어 사용: 미들웨어 사용 순서 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body-parser -&gt; multer -&gt; router 순으로 실행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var storage = multer.diskStorage({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destination: function(req, file, callback) 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callback(null, 'uploads');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filename: function(req, file, callback) 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callback(null, file.originalname + Date.now());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 제한: 10개, 1G 이하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0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upload</a:t>
            </a: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= multer({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storage: storage,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limits: {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files: 10,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    fileSize: 1024 * 1024 * 1024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12"/>
          <p:cNvSpPr txBox="1"/>
          <p:nvPr/>
        </p:nvSpPr>
        <p:spPr>
          <a:xfrm>
            <a:off x="4298959" y="2225205"/>
            <a:ext cx="7521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&lt;계속&gt;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45" name="Google Shape;1345;p113"/>
          <p:cNvSpPr txBox="1">
            <a:spLocks noGrp="1"/>
          </p:cNvSpPr>
          <p:nvPr>
            <p:ph type="body" idx="1"/>
          </p:nvPr>
        </p:nvSpPr>
        <p:spPr>
          <a:xfrm>
            <a:off x="338600" y="1152475"/>
            <a:ext cx="85206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multer 미들웨어를 사용할때 설정하는 주요 속성과 메소드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간단하게 destination 속성에 파일 저장 폴더만 지정해도 동작 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destination에 지정한 업로드 폴더는 프로젝트 내에 존재 해야 함.</a:t>
            </a:r>
            <a:endParaRPr sz="1200"/>
          </a:p>
        </p:txBody>
      </p:sp>
      <p:sp>
        <p:nvSpPr>
          <p:cNvPr id="1346" name="Google Shape;1346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  <p:graphicFrame>
        <p:nvGraphicFramePr>
          <p:cNvPr id="1347" name="Google Shape;1347;p113"/>
          <p:cNvGraphicFramePr/>
          <p:nvPr/>
        </p:nvGraphicFramePr>
        <p:xfrm>
          <a:off x="1165411" y="268122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192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속성/메소드 이름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destination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업로드한 파일이 저장될 폴더를 지정.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filename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업로드 한 파일의 이름 변경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limits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파일 크기나 파일 개수 등의 제한 속성을 설정.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bb05bfafa9_4_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확장자를 사용 가능하게 파일명 변경 (파일명 충돌 방지)</a:t>
            </a:r>
            <a:endParaRPr/>
          </a:p>
        </p:txBody>
      </p:sp>
      <p:sp>
        <p:nvSpPr>
          <p:cNvPr id="1353" name="Google Shape;1353;g2bb05bfafa9_4_7"/>
          <p:cNvSpPr txBox="1">
            <a:spLocks noGrp="1"/>
          </p:cNvSpPr>
          <p:nvPr>
            <p:ph type="body" idx="1"/>
          </p:nvPr>
        </p:nvSpPr>
        <p:spPr>
          <a:xfrm>
            <a:off x="400575" y="1051725"/>
            <a:ext cx="8292300" cy="3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diskStorage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파일명 </a:t>
            </a:r>
            <a:r>
              <a:rPr lang="en-US" sz="1050" b="1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중복을 방지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하기 위한 처리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Date.now() &lt;-- 타임스템프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lastIndexOf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u="sng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u="sng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u="sng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 b="1" u="sng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u="sng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u="sng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u="sng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 u="sng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u="sng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f55d9221bf_0_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한글 파일명 깨짐 방지 처리</a:t>
            </a:r>
            <a:endParaRPr/>
          </a:p>
        </p:txBody>
      </p:sp>
      <p:sp>
        <p:nvSpPr>
          <p:cNvPr id="1359" name="Google Shape;1359;g2f55d9221bf_0_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04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diskStorage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한글 파일 깨짐 방지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Buffer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'latin1'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toString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'utf8'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파일명 중복을 방지하기 위한 처리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Date.now() &lt;-- 타임스템프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lastIndexOf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15"/>
          <p:cNvSpPr txBox="1">
            <a:spLocks noGrp="1"/>
          </p:cNvSpPr>
          <p:nvPr>
            <p:ph type="title"/>
          </p:nvPr>
        </p:nvSpPr>
        <p:spPr>
          <a:xfrm>
            <a:off x="311700" y="19400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65" name="Google Shape;1365;p115"/>
          <p:cNvSpPr txBox="1">
            <a:spLocks noGrp="1"/>
          </p:cNvSpPr>
          <p:nvPr>
            <p:ph type="body" idx="1"/>
          </p:nvPr>
        </p:nvSpPr>
        <p:spPr>
          <a:xfrm>
            <a:off x="311700" y="731126"/>
            <a:ext cx="8520600" cy="559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app.js 파일에 라우팅 구현</a:t>
            </a:r>
            <a:endParaRPr sz="2000"/>
          </a:p>
        </p:txBody>
      </p:sp>
      <p:sp>
        <p:nvSpPr>
          <p:cNvPr id="1366" name="Google Shape;1366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  <p:sp>
        <p:nvSpPr>
          <p:cNvPr id="1367" name="Google Shape;1367;p115"/>
          <p:cNvSpPr txBox="1"/>
          <p:nvPr/>
        </p:nvSpPr>
        <p:spPr>
          <a:xfrm>
            <a:off x="899592" y="1244607"/>
            <a:ext cx="7776900" cy="383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파일 업로드 라우팅 함수 - 로그인 후 세션 저장함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router.route('/process/photo').post(</a:t>
            </a:r>
            <a:r>
              <a:rPr lang="en-US" sz="9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upload.</a:t>
            </a: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array(</a:t>
            </a:r>
            <a:r>
              <a:rPr lang="en-US" sz="9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'photo'</a:t>
            </a: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1)</a:t>
            </a: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console.log('/process/photo 호출됨.');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try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var files = req.files;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console.dir('#===== 업로드된 첫번째 파일 정보 =====#')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console.dir(req.files[0]);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console.dir('#=====#')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현재의 파일 정보를 저장할 변수 선언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var originalname = '',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filename = '',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mimetype = '',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size = 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if (Array.isArray(files)) {  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</a:t>
            </a: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배열에 들어가 있는 경우 (설정에서 1개의 파일도 배열에 넣게 했음)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        console.log("배열에 들어있는 파일 갯수 : %d", files.length);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        for (var index = 0; index &lt; files.length; index++)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originalname = files[index].originalname;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filename = files[index].filename;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mimetype = files[index].mimetype;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	                                    size = files[index].size;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          } </a:t>
            </a: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 for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} else{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16"/>
          <p:cNvSpPr txBox="1">
            <a:spLocks noGrp="1"/>
          </p:cNvSpPr>
          <p:nvPr>
            <p:ph type="body" idx="1"/>
          </p:nvPr>
        </p:nvSpPr>
        <p:spPr>
          <a:xfrm>
            <a:off x="213089" y="0"/>
            <a:ext cx="8520600" cy="591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app.js 파일에 라우팅 구현(계속)</a:t>
            </a:r>
            <a:endParaRPr sz="2000"/>
          </a:p>
        </p:txBody>
      </p:sp>
      <p:sp>
        <p:nvSpPr>
          <p:cNvPr id="1373" name="Google Shape;1373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  <p:sp>
        <p:nvSpPr>
          <p:cNvPr id="1374" name="Google Shape;1374;p116"/>
          <p:cNvSpPr txBox="1"/>
          <p:nvPr/>
        </p:nvSpPr>
        <p:spPr>
          <a:xfrm>
            <a:off x="826096" y="727670"/>
            <a:ext cx="7796700" cy="42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 else  부분 계속 이어서 작성 ....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// 배열에 들어가 있지 않은 경우 (현재 설정에서는 해당 없음)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        console.log("파일 갯수 : 1 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originalname = files[index].originalname;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filename = files[index].name;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mimetype = files[index].mimetype;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	size = files[index].size;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}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 of  if~else</a:t>
            </a:r>
            <a:endParaRPr sz="105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console.log('현재 파일 정보 : ' + originalname + ', ' + filename + ', ' + mimetype + ', ' + size);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클라이언트에 응답 전송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res.writeHead('200', {'Content-Type':'text/html;charset=utf8'});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res.write('&lt;h3&gt;파일 업로드 성공&lt;/h3&gt;');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res.write('&lt;hr/&gt;');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res.write('&lt;p&gt;원본 파일명 : ' + originalname + ' -&gt; 저장 파일명 : ' + filename + '&lt;/p&gt;');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res.write('&lt;p&gt;MIME TYPE : ' + mimetype + '&lt;/p&gt;');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res.write('&lt;p&gt;파일 크기 : ' + size + '&lt;/p&gt;');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res.end();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 catch(err)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console.dir(err.stack);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try~catch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  </a:t>
            </a: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router.route('/process/photo')</a:t>
            </a:r>
            <a:endParaRPr sz="105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80" name="Google Shape;1380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/public/photo.html 파일 추가</a:t>
            </a:r>
            <a:endParaRPr sz="1600"/>
          </a:p>
        </p:txBody>
      </p:sp>
      <p:sp>
        <p:nvSpPr>
          <p:cNvPr id="1381" name="Google Shape;1381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  <p:sp>
        <p:nvSpPr>
          <p:cNvPr id="1382" name="Google Shape;1382;p114"/>
          <p:cNvSpPr txBox="1"/>
          <p:nvPr/>
        </p:nvSpPr>
        <p:spPr>
          <a:xfrm>
            <a:off x="827294" y="1667551"/>
            <a:ext cx="7056900" cy="317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&lt;title&gt;파일 업로드 테스트&lt;/title&gt;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&lt;h1&gt;파일 업로드&lt;/h1&gt;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&lt;form action="/process/photo" method="post" </a:t>
            </a:r>
            <a:r>
              <a:rPr lang="en-US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enctype="multipart/form-data"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&lt;table&gt;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&lt;tr&gt;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&lt;td&gt;&lt;label for="photo"&gt;파일&lt;/label&gt;&lt;/td&gt;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&lt;td&gt;&lt;input </a:t>
            </a: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type="file"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name="photo"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id="photo" </a:t>
            </a: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multiple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&lt;/tr&gt;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&lt;/table&gt;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&lt;input type="submit" value="업로드" name="전송"&gt;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&lt;/form&gt;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업로드 기능</a:t>
            </a:r>
            <a:endParaRPr/>
          </a:p>
        </p:txBody>
      </p:sp>
      <p:sp>
        <p:nvSpPr>
          <p:cNvPr id="1388" name="Google Shape;1388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  <p:pic>
        <p:nvPicPr>
          <p:cNvPr id="1389" name="Google Shape;1389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364" y="1175077"/>
            <a:ext cx="3576037" cy="138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7458" y="3143618"/>
            <a:ext cx="3314981" cy="149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2002" y="3569809"/>
            <a:ext cx="2057400" cy="10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17"/>
          <p:cNvSpPr/>
          <p:nvPr/>
        </p:nvSpPr>
        <p:spPr>
          <a:xfrm>
            <a:off x="2225978" y="4174654"/>
            <a:ext cx="2016224" cy="37804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bb05bfafa9_4_23"/>
          <p:cNvSpPr txBox="1">
            <a:spLocks noGrp="1"/>
          </p:cNvSpPr>
          <p:nvPr>
            <p:ph type="body" idx="1"/>
          </p:nvPr>
        </p:nvSpPr>
        <p:spPr>
          <a:xfrm>
            <a:off x="814350" y="1005975"/>
            <a:ext cx="3473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 업로드에 필요한 설정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&lt;상단에 bodyPaser 미들웨어 준비&gt;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multer 미들웨어 사용: 미들웨어 사용 순서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body-parser -&gt; multer -&gt; router 순으로 실행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diskStorage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'uploads'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파일명 중복을 방지하기 위한 처리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Date.now() &lt;-- 타임스템프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lastIndexOf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파일 제한: 10개, 1G 이하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upload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multer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storage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limits: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fileSize: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1024</a:t>
            </a:r>
            <a:endParaRPr sz="1050">
              <a:solidFill>
                <a:srgbClr val="09865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sp>
        <p:nvSpPr>
          <p:cNvPr id="1398" name="Google Shape;1398;g2bb05bfafa9_4_23"/>
          <p:cNvSpPr txBox="1">
            <a:spLocks noGrp="1"/>
          </p:cNvSpPr>
          <p:nvPr>
            <p:ph type="body" idx="1"/>
          </p:nvPr>
        </p:nvSpPr>
        <p:spPr>
          <a:xfrm>
            <a:off x="4422225" y="762525"/>
            <a:ext cx="3424800" cy="3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상품 등록 POST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'/shop'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upload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'photo'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 - /shop"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//console.dir(req.body);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//carList.push(req.body);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//res.redirect("/shop");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res.writeHead(200, {'Content-Type':"text/html; charset=UTF-8"})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res.write(JSON.stringify(req.body));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res.end("상품 등록 완료!");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로그인 된 사용자만 저장 가능.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===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'로그인 정보가 없다!'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'/member/login.html'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maker:req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year:req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filename:files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originalname:files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originalname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"파일 전송 오류!"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"/shop"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311688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9" name="Google Shape;1399;g2bb05bfafa9_4_23"/>
          <p:cNvSpPr txBox="1"/>
          <p:nvPr/>
        </p:nvSpPr>
        <p:spPr>
          <a:xfrm>
            <a:off x="536775" y="234000"/>
            <a:ext cx="556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app.js의 multer 파일 업로드 기능 전체 소스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g2bb05bfafa9_4_23"/>
          <p:cNvSpPr txBox="1"/>
          <p:nvPr/>
        </p:nvSpPr>
        <p:spPr>
          <a:xfrm>
            <a:off x="334575" y="4665825"/>
            <a:ext cx="86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깃허브: https://github.com/comstudyschool/bj20240821nodejs/blob/main/day03/app_test_multer.js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Promise 이후 동작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Promise 이후의 동작 : then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fullfilled 상태일 때의 콜백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rejected  상태일 때의 콜백</a:t>
            </a:r>
            <a:endParaRPr sz="1200"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코드 형태</a:t>
            </a:r>
            <a:endParaRPr>
              <a:solidFill>
                <a:srgbClr val="0C5ADB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61" name="Google Shape;161;p14"/>
          <p:cNvSpPr txBox="1"/>
          <p:nvPr/>
        </p:nvSpPr>
        <p:spPr>
          <a:xfrm>
            <a:off x="1467670" y="2787774"/>
            <a:ext cx="3436694" cy="16158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Promise(task).then(fullfilled, rejected);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fullfilled(result)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fullfilled 상태일 때의 동작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rejected(err)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rejected 상태일 때의 동작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Node.js 글 목록 출력하기</a:t>
            </a:r>
            <a:endParaRPr/>
          </a:p>
        </p:txBody>
      </p:sp>
      <p:sp>
        <p:nvSpPr>
          <p:cNvPr id="1406" name="Google Shape;1406;p121"/>
          <p:cNvSpPr txBox="1"/>
          <p:nvPr/>
        </p:nvSpPr>
        <p:spPr>
          <a:xfrm>
            <a:off x="4276164" y="1877101"/>
            <a:ext cx="4124847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router.route("/fileupload").post((req, res)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form = new formidable.IncomingForm();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form.parse(req,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(err, fields, files)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oldpath = files.filetoupload.filepath;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newpath = __dirname + "/upload/" + files.filetoupload.originalFilename;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fs.rename(oldpath, newpath, </a:t>
            </a: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if 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res.writeHead(200, { "Content-Type": "text/html; charset=UTF-8"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res.write("&lt;h3&gt;File uploaded and moved!&lt;/h3&gt;");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res.write(`&lt;img src="/upload/${files.filetoupload.originalFilename}"/&gt;`);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res.end();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7" name="Google Shape;1407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040" y="1360648"/>
            <a:ext cx="2147608" cy="29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f55d9221bf_0_20"/>
          <p:cNvSpPr txBox="1">
            <a:spLocks noGrp="1"/>
          </p:cNvSpPr>
          <p:nvPr>
            <p:ph type="title"/>
          </p:nvPr>
        </p:nvSpPr>
        <p:spPr>
          <a:xfrm>
            <a:off x="340200" y="21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선택 파일 미리보기</a:t>
            </a:r>
            <a:endParaRPr/>
          </a:p>
        </p:txBody>
      </p:sp>
      <p:sp>
        <p:nvSpPr>
          <p:cNvPr id="1413" name="Google Shape;1413;g2f55d9221bf_0_20"/>
          <p:cNvSpPr txBox="1">
            <a:spLocks noGrp="1"/>
          </p:cNvSpPr>
          <p:nvPr>
            <p:ph type="body" idx="1"/>
          </p:nvPr>
        </p:nvSpPr>
        <p:spPr>
          <a:xfrm>
            <a:off x="311700" y="968525"/>
            <a:ext cx="8520600" cy="3881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myFileInput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"photo"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myFileInput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onchange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evt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evt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비동기 방식이다. 이미지가 다 읽어 졌는지 체크 한다. (xhr와 작동 유사하다.)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prevImg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"prev_img"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prevImg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FileReader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실행 결과 처리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createElement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"img"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"100px"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prevImg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appendChild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imgTag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Ajax엣와 같이 실행 함수, 실행 결과 처리 함수가 있다.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//console.log(input.files[0]);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readAsDataURL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0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23"/>
          <p:cNvSpPr txBox="1">
            <a:spLocks noGrp="1"/>
          </p:cNvSpPr>
          <p:nvPr>
            <p:ph type="title"/>
          </p:nvPr>
        </p:nvSpPr>
        <p:spPr>
          <a:xfrm>
            <a:off x="311700" y="79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forever 모듈 설치</a:t>
            </a:r>
            <a:endParaRPr/>
          </a:p>
        </p:txBody>
      </p:sp>
      <p:sp>
        <p:nvSpPr>
          <p:cNvPr id="1419" name="Google Shape;1419;p123"/>
          <p:cNvSpPr txBox="1">
            <a:spLocks noGrp="1"/>
          </p:cNvSpPr>
          <p:nvPr>
            <p:ph type="body" idx="1"/>
          </p:nvPr>
        </p:nvSpPr>
        <p:spPr>
          <a:xfrm>
            <a:off x="551075" y="652350"/>
            <a:ext cx="7697400" cy="4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050"/>
              <a:t>서버 꺼짐 방지를 위한 forever 모듈 설치</a:t>
            </a:r>
            <a:endParaRPr sz="105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실행 터미널을 종료해도 서비스가 계속 실행 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리눅스의 경우 superuser 권한으로 설치가 가능하다.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install forever -g --save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명령어 확인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실행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 start (실행파일명.js)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(리눅스에서 실행&gt; $sudo -E forever start ./파일명.js )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forever로 실행중인 웹서버 조회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 list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forever 중지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forever stop 0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/>
              <a:t>Tip) 실행파일에 아래 설정을 하면 예외 발생시에도 계속 구동 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process.on('uncatughtException', function(err) { console.log(err) });</a:t>
            </a:r>
            <a:endParaRPr sz="10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프로세스 강제 종료</a:t>
            </a:r>
            <a:endParaRPr/>
          </a:p>
        </p:txBody>
      </p:sp>
      <p:sp>
        <p:nvSpPr>
          <p:cNvPr id="1425" name="Google Shape;1425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실행 프로세스의 포트와 PID 확인</a:t>
            </a:r>
            <a:endParaRPr sz="16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netstat -ano</a:t>
            </a:r>
            <a:endParaRPr sz="12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실행 프로세스 강제 종료</a:t>
            </a:r>
            <a:endParaRPr sz="16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taskkil /F /PID  [프로세스 아이디]   (윈도우즈 용 Dos 명령)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150">
                <a:solidFill>
                  <a:schemeClr val="dk1"/>
                </a:solidFill>
                <a:highlight>
                  <a:srgbClr val="FFFFFF"/>
                </a:highlight>
              </a:rPr>
              <a:t>killall [옵션] [프로세스명]      (리눅스, Mac OS 용 Bash 명령어)</a:t>
            </a:r>
            <a:endParaRPr sz="1200"/>
          </a:p>
        </p:txBody>
      </p:sp>
      <p:sp>
        <p:nvSpPr>
          <p:cNvPr id="1426" name="Google Shape;1426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143</a:t>
            </a:fld>
            <a:endParaRPr/>
          </a:p>
        </p:txBody>
      </p:sp>
      <p:sp>
        <p:nvSpPr>
          <p:cNvPr id="1427" name="Google Shape;1427;p124"/>
          <p:cNvSpPr txBox="1"/>
          <p:nvPr/>
        </p:nvSpPr>
        <p:spPr>
          <a:xfrm>
            <a:off x="977725" y="3395425"/>
            <a:ext cx="615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포트 충돌이라던가 명령어로 프로세스가 종료 되지 않을때 강제 종료 하는 명령어</a:t>
            </a:r>
            <a:endParaRPr sz="1800" b="0" i="0" u="none" strike="noStrike" cap="none">
              <a:solidFill>
                <a:srgbClr val="0C5AD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bb05bfafa9_4_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 실습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dd1b64814f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 예제1) server.js 구현</a:t>
            </a:r>
            <a:endParaRPr/>
          </a:p>
        </p:txBody>
      </p:sp>
      <p:sp>
        <p:nvSpPr>
          <p:cNvPr id="1438" name="Google Shape;1438;g1dd1b64814f_0_0"/>
          <p:cNvSpPr txBox="1">
            <a:spLocks noGrp="1"/>
          </p:cNvSpPr>
          <p:nvPr>
            <p:ph type="body" idx="1"/>
          </p:nvPr>
        </p:nvSpPr>
        <p:spPr>
          <a:xfrm>
            <a:off x="770275" y="1512704"/>
            <a:ext cx="77820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100"/>
              <a:t>프로젝트 폴더 생성</a:t>
            </a:r>
            <a:endParaRPr sz="11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100"/>
              <a:t>cmd창에서 npm명령 실행</a:t>
            </a:r>
            <a:endParaRPr sz="11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000"/>
              <a:t>npm init</a:t>
            </a:r>
            <a:endParaRPr sz="10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000"/>
              <a:t>npm install</a:t>
            </a:r>
            <a:endParaRPr sz="10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000"/>
              <a:t>Brackets에 server.js 파일을 생성하고 실행 해 본다.</a:t>
            </a:r>
            <a:endParaRPr sz="19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</p:txBody>
      </p:sp>
      <p:sp>
        <p:nvSpPr>
          <p:cNvPr id="1439" name="Google Shape;1439;g1dd1b64814f_0_0"/>
          <p:cNvSpPr txBox="1"/>
          <p:nvPr/>
        </p:nvSpPr>
        <p:spPr>
          <a:xfrm>
            <a:off x="5115101" y="1684775"/>
            <a:ext cx="3624000" cy="2462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콘솔 화면에 보여지는 메세지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console.log("nodejs chat example");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app.get("/", 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 클라이언트 브라우저에 보여지는 메세지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resp.end("Hello world! GET:"+req.url);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http.createServer(app).listen(8080);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bb05bfafa9_4_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파일 업로드 후 상세 보기 페이지에서 이미지 출력</a:t>
            </a:r>
            <a:endParaRPr/>
          </a:p>
        </p:txBody>
      </p:sp>
      <p:pic>
        <p:nvPicPr>
          <p:cNvPr id="1445" name="Google Shape;1445;g2bb05bfafa9_4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1250" y="1135475"/>
            <a:ext cx="414149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f55d9221bf_0_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Ajax 기능 활용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계산기(Ajax 활용) </a:t>
            </a:r>
            <a:endParaRPr/>
          </a:p>
        </p:txBody>
      </p:sp>
      <p:sp>
        <p:nvSpPr>
          <p:cNvPr id="1456" name="Google Shape;1456;p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7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NodeJS 서버로 계산기 구현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calc_server.js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넘겨진 parameter는 문자열이므로 산술 연산을 위해 형변환 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파라미터는 콜론(:) 기호를 사용한다.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/>
          </a:p>
        </p:txBody>
      </p:sp>
      <p:sp>
        <p:nvSpPr>
          <p:cNvPr id="1457" name="Google Shape;1457;p125"/>
          <p:cNvSpPr txBox="1"/>
          <p:nvPr/>
        </p:nvSpPr>
        <p:spPr>
          <a:xfrm>
            <a:off x="1259632" y="2327307"/>
            <a:ext cx="6552728" cy="2708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app.get("/plus/:a/:b",function(req,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+ parseInt(req.params.b)));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app.get("/minus/:a/:b",function(req,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- parseInt(req.params.b)));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app.get("/mult/:a/:b",function(req,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* parseInt(req.params.b)));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app.get("/div/:a/:b",function(req, resp)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resp.end(String(Number(req.params.a) / parseInt(req.params.b)));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http.createServer(app).listen(8080);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계산기(2) </a:t>
            </a:r>
            <a:endParaRPr/>
          </a:p>
        </p:txBody>
      </p:sp>
      <p:sp>
        <p:nvSpPr>
          <p:cNvPr id="1463" name="Google Shape;1463;p128"/>
          <p:cNvSpPr txBox="1">
            <a:spLocks noGrp="1"/>
          </p:cNvSpPr>
          <p:nvPr>
            <p:ph type="body" idx="1"/>
          </p:nvPr>
        </p:nvSpPr>
        <p:spPr>
          <a:xfrm>
            <a:off x="941294" y="1676399"/>
            <a:ext cx="7557247" cy="328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&lt;form&gt;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&lt;input type=</a:t>
            </a:r>
            <a:r>
              <a:rPr lang="en-US" sz="1400" i="1"/>
              <a:t>"text" name="a"&gt;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&lt;input type=</a:t>
            </a:r>
            <a:r>
              <a:rPr lang="en-US" sz="1400" i="1"/>
              <a:t>"text" name="b"&gt;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&lt;select name=</a:t>
            </a:r>
            <a:r>
              <a:rPr lang="en-US" sz="1400" i="1"/>
              <a:t>"op"&gt;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lang="en-US" sz="1400" i="1"/>
              <a:t>"plus"&gt;plus&lt;/option&gt;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lang="en-US" sz="1400" i="1"/>
              <a:t>"minus"&gt;minus&lt;/option&gt;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lang="en-US" sz="1400" i="1"/>
              <a:t>"mult"&gt;</a:t>
            </a:r>
            <a:r>
              <a:rPr lang="en-US" sz="1400" i="1" u="sng"/>
              <a:t>mult&lt;/option&gt;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    &lt;option value=</a:t>
            </a:r>
            <a:r>
              <a:rPr lang="en-US" sz="1400" i="1"/>
              <a:t>"div"&gt;</a:t>
            </a:r>
            <a:r>
              <a:rPr lang="en-US" sz="1400" i="1" u="sng"/>
              <a:t>div&lt;/option&gt;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&lt;/select&gt;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    &lt;input type=</a:t>
            </a:r>
            <a:r>
              <a:rPr lang="en-US" sz="1400" i="1"/>
              <a:t>"submit" value="result"&gt;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&lt;/form&gt;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&lt;div id=</a:t>
            </a:r>
            <a:r>
              <a:rPr lang="en-US" sz="1400" i="1"/>
              <a:t>"result"&gt;&lt;/div&gt;</a:t>
            </a:r>
            <a:endParaRPr sz="1400"/>
          </a:p>
        </p:txBody>
      </p:sp>
      <p:sp>
        <p:nvSpPr>
          <p:cNvPr id="1464" name="Google Shape;1464;p128"/>
          <p:cNvSpPr txBox="1"/>
          <p:nvPr/>
        </p:nvSpPr>
        <p:spPr>
          <a:xfrm>
            <a:off x="533028" y="1218224"/>
            <a:ext cx="553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Tomcat 컨테이너에서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calc.html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파일을 생성하고 form을 만든다.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Promise를 사용하는 태스크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Promise를 사용하는 태스크</a:t>
            </a:r>
            <a:endParaRPr>
              <a:solidFill>
                <a:srgbClr val="0C5ADB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태스크 사용 코드</a:t>
            </a:r>
            <a:endParaRPr>
              <a:solidFill>
                <a:srgbClr val="0C5ADB"/>
              </a:solidFill>
            </a:endParaRPr>
          </a:p>
          <a:p>
            <a:pPr marL="9144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task(arg).then(fullfilled, rejected);</a:t>
            </a:r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69" name="Google Shape;169;p15"/>
          <p:cNvSpPr txBox="1"/>
          <p:nvPr/>
        </p:nvSpPr>
        <p:spPr>
          <a:xfrm>
            <a:off x="1331059" y="1977468"/>
            <a:ext cx="4227058" cy="175432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task()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return new Promise(function(fullfill, reject)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if(success)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fullfill('Success');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}else{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reject('Error');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계산기(3) </a:t>
            </a:r>
            <a:endParaRPr/>
          </a:p>
        </p:txBody>
      </p:sp>
      <p:sp>
        <p:nvSpPr>
          <p:cNvPr id="1470" name="Google Shape;1470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http서버의 calc.html에서 Ajax를 이용해서 node 서버를 호출한다.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/>
          </a:p>
        </p:txBody>
      </p:sp>
      <p:sp>
        <p:nvSpPr>
          <p:cNvPr id="1471" name="Google Shape;1471;p129"/>
          <p:cNvSpPr txBox="1"/>
          <p:nvPr/>
        </p:nvSpPr>
        <p:spPr>
          <a:xfrm>
            <a:off x="989239" y="1745069"/>
            <a:ext cx="7272808" cy="317009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form = document.forms[0];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console.log(form);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form.onsubmit =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event.preventDefault();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op = this.op.value;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a = this.a.value;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b = this.b.value;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url = "http://localhost:3000/"+op+"/"+a+"/"+b;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xhr = new XMLHttpRequest();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xhr.onreadystatechange =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document.getElementById('result').innerHTML = this.responseText;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xhr.open("GET",url,true);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xhr.send();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&lt;/script&gt;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예제2) NodeJS 계산기(4) </a:t>
            </a:r>
            <a:endParaRPr/>
          </a:p>
        </p:txBody>
      </p:sp>
      <p:sp>
        <p:nvSpPr>
          <p:cNvPr id="1477" name="Google Shape;1477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Tomcat에서 calc.html을 실행 하고 결과 확인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NodeJS의 express모듈에서 cors 미들웨어를 허용하지 않으면 크로스 소스 자원 공유(다중서버접속) 불가능 함.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cors를 이용한 크로스 도메인 문제 해결 방법(cors 모듈 설치 후 express 모듈에서 사용)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cors를 이용하지 않고 다중 서버접속 하기 위해서는 NodeJS 파일에 다음과 같이 설정한다.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700"/>
              <a:t>	</a:t>
            </a:r>
            <a:r>
              <a:rPr lang="en-US" sz="1200"/>
              <a:t>app.all('/*', function(req, res, next) { res.header("Access-Control-Allow-Origin", "*"); 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	res.header("Access-Control-Allow-Headers", "X-Requested-With"); next(); }); </a:t>
            </a:r>
            <a:endParaRPr sz="300"/>
          </a:p>
        </p:txBody>
      </p:sp>
      <p:pic>
        <p:nvPicPr>
          <p:cNvPr id="1478" name="Google Shape;1478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399" y="3474033"/>
            <a:ext cx="4164249" cy="1494958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30"/>
          <p:cNvSpPr txBox="1"/>
          <p:nvPr/>
        </p:nvSpPr>
        <p:spPr>
          <a:xfrm>
            <a:off x="1423390" y="4654245"/>
            <a:ext cx="1402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[calc.html 실행 결과]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bb05bfafa9_4_9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REST api 요청 방식으로 계산기 구현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bb05bfafa9_4_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REST api 방식을 이용한 계산기 요청 기능(Router 활용)</a:t>
            </a:r>
            <a:endParaRPr/>
          </a:p>
        </p:txBody>
      </p:sp>
      <p:sp>
        <p:nvSpPr>
          <p:cNvPr id="1490" name="Google Shape;1490;g2bb05bfafa9_4_65"/>
          <p:cNvSpPr txBox="1">
            <a:spLocks noGrp="1"/>
          </p:cNvSpPr>
          <p:nvPr>
            <p:ph type="body" idx="1"/>
          </p:nvPr>
        </p:nvSpPr>
        <p:spPr>
          <a:xfrm>
            <a:off x="723425" y="1152475"/>
            <a:ext cx="31884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"cors"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다른 서버 or, 다른 url 또는 port에서 접속 가능.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사칙연산이 기능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REST api로 구현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클라이언트에서 Ajax로 접속.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"/calc/:a/:b"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미들웨어에서 파라미터를 전역 변수에 저장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"미들웨어 호출!"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sp>
        <p:nvSpPr>
          <p:cNvPr id="1491" name="Google Shape;1491;g2bb05bfafa9_4_65"/>
          <p:cNvSpPr txBox="1">
            <a:spLocks noGrp="1"/>
          </p:cNvSpPr>
          <p:nvPr>
            <p:ph type="body" idx="1"/>
          </p:nvPr>
        </p:nvSpPr>
        <p:spPr>
          <a:xfrm>
            <a:off x="4105850" y="1017725"/>
            <a:ext cx="4635900" cy="39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더하기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"+"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빼기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"delete"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곱하기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"*"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calcUrl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나누기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"put"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oper: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서버 실행 전에 라우터 미들웨어 등록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"서버 실행 중 ... http://localhost:"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bb05bfafa9_4_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Postman을 이용한 테스트</a:t>
            </a:r>
            <a:endParaRPr/>
          </a:p>
        </p:txBody>
      </p:sp>
      <p:pic>
        <p:nvPicPr>
          <p:cNvPr id="1497" name="Google Shape;1497;g2bb05bfafa9_4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213" y="1155225"/>
            <a:ext cx="67515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bb05bfafa9_4_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calc.html 구현</a:t>
            </a:r>
            <a:endParaRPr/>
          </a:p>
        </p:txBody>
      </p:sp>
      <p:sp>
        <p:nvSpPr>
          <p:cNvPr id="1503" name="Google Shape;1503;g2bb05bfafa9_4_7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7791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사칙연산 계산기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&lt;table&gt;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항1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&lt;td&gt;&lt;input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"20"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항1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&lt;td&gt;&lt;input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"3"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연산자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&lt;select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"oper"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"DELETE"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&lt;option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"PUT"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&lt;/option&gt;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&lt;/select&gt;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&lt;th&gt;&lt;/th&gt;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&lt;td&gt;&lt;input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"확인"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/&gt;&lt;/td&gt;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&lt;/table&gt;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74285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"resultBox"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결과 나오는 곳: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</p:txBody>
      </p:sp>
      <p:sp>
        <p:nvSpPr>
          <p:cNvPr id="1504" name="Google Shape;1504;g2bb05bfafa9_4_70"/>
          <p:cNvSpPr txBox="1">
            <a:spLocks noGrp="1"/>
          </p:cNvSpPr>
          <p:nvPr>
            <p:ph type="body" idx="1"/>
          </p:nvPr>
        </p:nvSpPr>
        <p:spPr>
          <a:xfrm>
            <a:off x="4572000" y="408675"/>
            <a:ext cx="4147200" cy="4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onsubmit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"http://localhost:5000"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`/calc/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"+"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DELETE: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"*"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PUT: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`결과 나오는 곳:&lt;br/&gt;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&lt;table border="1"&gt;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&lt;tr&gt;&lt;th&gt;식&lt;/th&gt;&lt;td&gt;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transOper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&lt;tr&gt;&lt;th&gt;결과&lt;/th&gt;&lt;td&gt;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&lt;tr&gt;&lt;th&gt;날짜&lt;/th&gt;&lt;td&gt;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&lt;tr&gt;&lt;th&gt;method&lt;/th&gt;&lt;td&gt;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&lt;/td&gt;&lt;/tr&gt;</a:t>
            </a:r>
            <a:endParaRPr sz="10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&lt;/table&gt;`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'resultBox'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calUrl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bb05bfafa9_4_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calc.html 구현 결과</a:t>
            </a:r>
            <a:endParaRPr/>
          </a:p>
        </p:txBody>
      </p:sp>
      <p:pic>
        <p:nvPicPr>
          <p:cNvPr id="1510" name="Google Shape;1510;g2bb05bfafa9_4_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750" y="1132800"/>
            <a:ext cx="42064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bb05bfafa9_4_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Node.js로 구현한 카운터 기능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31"/>
          <p:cNvSpPr txBox="1">
            <a:spLocks noGrp="1"/>
          </p:cNvSpPr>
          <p:nvPr>
            <p:ph type="title"/>
          </p:nvPr>
        </p:nvSpPr>
        <p:spPr>
          <a:xfrm>
            <a:off x="311700" y="27469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예제3) NodeJS 서버 카운터(1)</a:t>
            </a:r>
            <a:endParaRPr/>
          </a:p>
        </p:txBody>
      </p:sp>
      <p:sp>
        <p:nvSpPr>
          <p:cNvPr id="1521" name="Google Shape;1521;p131"/>
          <p:cNvSpPr txBox="1">
            <a:spLocks noGrp="1"/>
          </p:cNvSpPr>
          <p:nvPr>
            <p:ph type="body" idx="1"/>
          </p:nvPr>
        </p:nvSpPr>
        <p:spPr>
          <a:xfrm>
            <a:off x="311700" y="847400"/>
            <a:ext cx="46134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count_server.js 파일 작성</a:t>
            </a:r>
            <a:endParaRPr sz="18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sp>
        <p:nvSpPr>
          <p:cNvPr id="1522" name="Google Shape;1522;p131"/>
          <p:cNvSpPr txBox="1"/>
          <p:nvPr/>
        </p:nvSpPr>
        <p:spPr>
          <a:xfrm>
            <a:off x="5058954" y="123850"/>
            <a:ext cx="3552600" cy="4839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'cors'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8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"/count"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"dateStr"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getFullYear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getMonth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8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getHours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getMinutes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:cnt</a:t>
            </a:r>
            <a:endParaRPr sz="850" b="0" i="0" u="none" strike="noStrike" cap="none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`running on server with http://localhost: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8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8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8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850" b="0" i="0" u="none" strike="noStrike" cap="non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예제3) NodeJS 서버 카운터(2)</a:t>
            </a:r>
            <a:endParaRPr/>
          </a:p>
        </p:txBody>
      </p:sp>
      <p:sp>
        <p:nvSpPr>
          <p:cNvPr id="1528" name="Google Shape;1528;p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312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 </a:t>
            </a:r>
            <a:r>
              <a:rPr lang="en-US" sz="1500" b="1">
                <a:solidFill>
                  <a:srgbClr val="FF0000"/>
                </a:solidFill>
              </a:rPr>
              <a:t>counter.html</a:t>
            </a:r>
            <a:r>
              <a:rPr lang="en-US" sz="1500"/>
              <a:t> 작성</a:t>
            </a:r>
            <a:endParaRPr sz="1500"/>
          </a:p>
        </p:txBody>
      </p:sp>
      <p:sp>
        <p:nvSpPr>
          <p:cNvPr id="1529" name="Google Shape;1529;p132"/>
          <p:cNvSpPr txBox="1"/>
          <p:nvPr/>
        </p:nvSpPr>
        <p:spPr>
          <a:xfrm>
            <a:off x="3942900" y="1269350"/>
            <a:ext cx="4624200" cy="3301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0" i="0" u="sng" strike="noStrike" cap="none">
                <a:solidFill>
                  <a:schemeClr val="hlink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http://localhost:3000/count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'resultBox'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onreadystatechange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0" i="0" u="none" strike="noStrike" cap="none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10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readyState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105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`count: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1050" b="0" i="0" u="none" strike="noStrike" cap="none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date: 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dateStr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32"/>
          <p:cNvSpPr txBox="1"/>
          <p:nvPr/>
        </p:nvSpPr>
        <p:spPr>
          <a:xfrm>
            <a:off x="418250" y="1847125"/>
            <a:ext cx="2693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실시간 접속 카운트</a:t>
            </a: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05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"resultBox"</a:t>
            </a: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count: 1</a:t>
            </a: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105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date: 2024-2-22 9:32</a:t>
            </a:r>
            <a:endParaRPr sz="10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1" name="Google Shape;1531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250" y="3344125"/>
            <a:ext cx="2854650" cy="13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Promise</a:t>
            </a:r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흐름 제어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C5ADB"/>
                </a:solidFill>
              </a:rPr>
              <a:t>Async, Promise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Async : Flow Control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Promise : Chain</a:t>
            </a:r>
            <a:endParaRPr sz="12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예제3) NodeJS 서버 카운터(3)</a:t>
            </a:r>
            <a:endParaRPr/>
          </a:p>
        </p:txBody>
      </p:sp>
      <p:sp>
        <p:nvSpPr>
          <p:cNvPr id="1537" name="Google Shape;1537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브라우저에서 Tomcat 서버에 접속 결과 확인</a:t>
            </a:r>
            <a:endParaRPr sz="1800"/>
          </a:p>
        </p:txBody>
      </p:sp>
      <p:pic>
        <p:nvPicPr>
          <p:cNvPr id="1538" name="Google Shape;1538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931" y="1749751"/>
            <a:ext cx="5111965" cy="3078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741f4a187b_35_15"/>
          <p:cNvSpPr txBox="1">
            <a:spLocks noGrp="1"/>
          </p:cNvSpPr>
          <p:nvPr>
            <p:ph type="title"/>
          </p:nvPr>
        </p:nvSpPr>
        <p:spPr>
          <a:xfrm>
            <a:off x="311700" y="5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실시간으로  count  반영 되도록 수정(server.js)</a:t>
            </a:r>
            <a:endParaRPr/>
          </a:p>
        </p:txBody>
      </p:sp>
      <p:sp>
        <p:nvSpPr>
          <p:cNvPr id="1544" name="Google Shape;1544;g2741f4a187b_35_15"/>
          <p:cNvSpPr txBox="1">
            <a:spLocks noGrp="1"/>
          </p:cNvSpPr>
          <p:nvPr>
            <p:ph type="body" idx="1"/>
          </p:nvPr>
        </p:nvSpPr>
        <p:spPr>
          <a:xfrm>
            <a:off x="311700" y="785625"/>
            <a:ext cx="3984600" cy="3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"/count"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"dateStr"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getFullYear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getMonth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getHours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getMinutes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"count"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:cnt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5" name="Google Shape;1545;g2741f4a187b_35_15"/>
          <p:cNvSpPr txBox="1">
            <a:spLocks noGrp="1"/>
          </p:cNvSpPr>
          <p:nvPr>
            <p:ph type="body" idx="1"/>
          </p:nvPr>
        </p:nvSpPr>
        <p:spPr>
          <a:xfrm>
            <a:off x="4847700" y="735900"/>
            <a:ext cx="3984600" cy="3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"/receive/:localCount"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localCount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268BD2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741f4a187b_35_21"/>
          <p:cNvSpPr txBox="1">
            <a:spLocks noGrp="1"/>
          </p:cNvSpPr>
          <p:nvPr>
            <p:ph type="title"/>
          </p:nvPr>
        </p:nvSpPr>
        <p:spPr>
          <a:xfrm>
            <a:off x="350950" y="52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실시간으로 count  반영 되도록 수정 (counter.html)</a:t>
            </a:r>
            <a:endParaRPr/>
          </a:p>
        </p:txBody>
      </p:sp>
      <p:sp>
        <p:nvSpPr>
          <p:cNvPr id="1551" name="Google Shape;1551;g2741f4a187b_35_21"/>
          <p:cNvSpPr txBox="1">
            <a:spLocks noGrp="1"/>
          </p:cNvSpPr>
          <p:nvPr>
            <p:ph type="body" idx="1"/>
          </p:nvPr>
        </p:nvSpPr>
        <p:spPr>
          <a:xfrm>
            <a:off x="311700" y="909350"/>
            <a:ext cx="4260300" cy="4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i="1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setInterval() 함수를 이용해서  sever의 카운트가 변경 되면</a:t>
            </a:r>
            <a:endParaRPr sz="850" i="1">
              <a:solidFill>
                <a:srgbClr val="93A1A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 i="1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자동으로 브라우저에 반영하도록 수정 하세요.</a:t>
            </a:r>
            <a:endParaRPr sz="8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'resultBox'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브라우저가 새로고침 되거나 처음 접속 했을때 적용.</a:t>
            </a:r>
            <a:endParaRPr sz="8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"http://localhost:3000/count"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onreadystatechange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8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readyState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`count: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85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date: 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dateStr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85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8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2" name="Google Shape;1552;g2741f4a187b_35_21"/>
          <p:cNvSpPr txBox="1">
            <a:spLocks noGrp="1"/>
          </p:cNvSpPr>
          <p:nvPr>
            <p:ph type="body" idx="1"/>
          </p:nvPr>
        </p:nvSpPr>
        <p:spPr>
          <a:xfrm>
            <a:off x="4677100" y="909350"/>
            <a:ext cx="4194600" cy="4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1초당 한번씩 서버의 count 체크</a:t>
            </a:r>
            <a:endParaRPr sz="9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intervalRef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"http://localhost:3000/receive/"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!==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`count: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&lt;br/&gt;</a:t>
            </a:r>
            <a:endParaRPr sz="900">
              <a:solidFill>
                <a:srgbClr val="A31515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date: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dateStr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 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00">
              <a:solidFill>
                <a:srgbClr val="268BD2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69cbe826dd_6_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여러 브라우저로 접속해서 결과 확인(동시 적용 됨)</a:t>
            </a:r>
            <a:endParaRPr/>
          </a:p>
        </p:txBody>
      </p:sp>
      <p:pic>
        <p:nvPicPr>
          <p:cNvPr id="1558" name="Google Shape;1558;g269cbe826dd_6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388" y="1177225"/>
            <a:ext cx="50912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예제4) NodeJS 챗팅 서버(1)</a:t>
            </a:r>
            <a:endParaRPr/>
          </a:p>
        </p:txBody>
      </p:sp>
      <p:sp>
        <p:nvSpPr>
          <p:cNvPr id="1564" name="Google Shape;1564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baseline="30000"/>
              <a:t>채팅 서버의 원리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NodeJS 서버에 recieve와 send를 기능을 만든다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NodeJS 서버에는 메세지 리스트 배열을 만들어서 새로운 메세지를 push()해준다.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client 페이지에서는 </a:t>
            </a:r>
            <a:r>
              <a:rPr lang="en-US" sz="2400" b="1" baseline="30000">
                <a:solidFill>
                  <a:srgbClr val="E50000"/>
                </a:solidFill>
              </a:rPr>
              <a:t>1초에 한번씩 setInterval()함수</a:t>
            </a:r>
            <a:r>
              <a:rPr lang="en-US" sz="2400" baseline="30000"/>
              <a:t>를 이용해서 새 메시지를 체크.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서버의 메세지 배열의 길이가 증가 했다면 새로운 메세지가 있다고 판단.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새로운 메세지 부분을 뽑아서 Client페이지로 전송한다.</a:t>
            </a:r>
            <a:endParaRPr sz="2400" baseline="3000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 baseline="30000"/>
              <a:t>jQuery 기능을 이용하면 소스가 더욱 간결해 진다.</a:t>
            </a:r>
            <a:endParaRPr sz="2400" baseline="30000"/>
          </a:p>
        </p:txBody>
      </p:sp>
      <p:sp>
        <p:nvSpPr>
          <p:cNvPr id="1565" name="Google Shape;1565;p134"/>
          <p:cNvSpPr txBox="1"/>
          <p:nvPr/>
        </p:nvSpPr>
        <p:spPr>
          <a:xfrm>
            <a:off x="886436" y="4282092"/>
            <a:ext cx="5682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</a:rPr>
              <a:t>구현방법1</a:t>
            </a: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 자바스크립트 Ajax기술을 이용한 채팅 서버 구현.</a:t>
            </a:r>
            <a:endParaRPr sz="1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예제4) NodeJS 챗팅 서버(2)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1" name="Google Shape;1571;p135"/>
          <p:cNvSpPr txBox="1">
            <a:spLocks noGrp="1"/>
          </p:cNvSpPr>
          <p:nvPr>
            <p:ph type="body" idx="1"/>
          </p:nvPr>
        </p:nvSpPr>
        <p:spPr>
          <a:xfrm>
            <a:off x="448225" y="1494625"/>
            <a:ext cx="5068500" cy="3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[];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"/send"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"dateStr"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getFullYear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getMonth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()+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getHours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getMinutes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())+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getSeconds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"sender"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"message"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00">
              <a:solidFill>
                <a:schemeClr val="dk1"/>
              </a:solidFill>
            </a:endParaRPr>
          </a:p>
        </p:txBody>
      </p:sp>
      <p:sp>
        <p:nvSpPr>
          <p:cNvPr id="1572" name="Google Shape;1572;p135"/>
          <p:cNvSpPr txBox="1"/>
          <p:nvPr/>
        </p:nvSpPr>
        <p:spPr>
          <a:xfrm>
            <a:off x="448235" y="1051451"/>
            <a:ext cx="240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chat_server.js 파일 작성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135"/>
          <p:cNvSpPr txBox="1">
            <a:spLocks noGrp="1"/>
          </p:cNvSpPr>
          <p:nvPr>
            <p:ph type="body" idx="1"/>
          </p:nvPr>
        </p:nvSpPr>
        <p:spPr>
          <a:xfrm>
            <a:off x="4943400" y="1359250"/>
            <a:ext cx="4143000" cy="28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"/receive"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total:</a:t>
            </a:r>
            <a:r>
              <a:rPr lang="en-US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&gt; </a:t>
            </a:r>
            <a:r>
              <a:rPr lang="en-US" sz="10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total: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messages: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slice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8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stringify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) 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050">
              <a:solidFill>
                <a:srgbClr val="001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예제4) NodeJS 챗팅 서버(3)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9" name="Google Shape;1579;p136"/>
          <p:cNvSpPr txBox="1">
            <a:spLocks noGrp="1"/>
          </p:cNvSpPr>
          <p:nvPr>
            <p:ph type="body" idx="1"/>
          </p:nvPr>
        </p:nvSpPr>
        <p:spPr>
          <a:xfrm>
            <a:off x="613050" y="1886548"/>
            <a:ext cx="7917900" cy="18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인스턴트 메신저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&lt;form&gt;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"box"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"width:300px;height:300px;border:1px solid red;overflow:scroll;"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사용자: 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"sender"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"길동이"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메세지: 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"message"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"안녕"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"전송"</a:t>
            </a: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1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예제4) NodeJS 챗팅 서버(5)</a:t>
            </a:r>
            <a:endParaRPr/>
          </a:p>
        </p:txBody>
      </p:sp>
      <p:sp>
        <p:nvSpPr>
          <p:cNvPr id="1585" name="Google Shape;1585;p138"/>
          <p:cNvSpPr txBox="1">
            <a:spLocks noGrp="1"/>
          </p:cNvSpPr>
          <p:nvPr>
            <p:ph type="body" idx="1"/>
          </p:nvPr>
        </p:nvSpPr>
        <p:spPr>
          <a:xfrm>
            <a:off x="622325" y="1859175"/>
            <a:ext cx="4528500" cy="29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onsubmit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"http://localhost:3000/send"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`?sender=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&amp;message=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 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/>
          </a:p>
        </p:txBody>
      </p:sp>
      <p:sp>
        <p:nvSpPr>
          <p:cNvPr id="1586" name="Google Shape;1586;p138"/>
          <p:cNvSpPr txBox="1">
            <a:spLocks noGrp="1"/>
          </p:cNvSpPr>
          <p:nvPr>
            <p:ph type="body" idx="1"/>
          </p:nvPr>
        </p:nvSpPr>
        <p:spPr>
          <a:xfrm>
            <a:off x="4572000" y="350425"/>
            <a:ext cx="4374600" cy="4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"http://localhost:3000/receive"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`?size=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onload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!==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responseText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": 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"&lt;br&gt;"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box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xhr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 </a:t>
            </a:r>
            <a:r>
              <a:rPr lang="en-US" sz="9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/>
          </a:p>
        </p:txBody>
      </p:sp>
      <p:sp>
        <p:nvSpPr>
          <p:cNvPr id="1587" name="Google Shape;1587;p138"/>
          <p:cNvSpPr txBox="1"/>
          <p:nvPr/>
        </p:nvSpPr>
        <p:spPr>
          <a:xfrm>
            <a:off x="564775" y="1217712"/>
            <a:ext cx="343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chat_client.html 파일  html 부분 작성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741f4a187b_35_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두개의 브라우저를 실행 해서 테스트</a:t>
            </a:r>
            <a:endParaRPr/>
          </a:p>
        </p:txBody>
      </p:sp>
      <p:pic>
        <p:nvPicPr>
          <p:cNvPr id="1593" name="Google Shape;1593;g2741f4a187b_35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150" y="1150500"/>
            <a:ext cx="68997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socket.io 활용 채팅 구현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Promise 예제1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1335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task1(fullfill, reject)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console.log('Task1 시작');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    let num = 0;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setTimeout(function()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num = 100</a:t>
            </a:r>
            <a:r>
              <a:rPr lang="en-US" sz="1100">
                <a:solidFill>
                  <a:schemeClr val="dk1"/>
                </a:solidFill>
              </a:rPr>
              <a:t>4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fullfill('Task1 결과', num);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 300);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</a:rPr>
              <a:t>    console.log('Task1 끝', num);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fullfilled(result</a:t>
            </a:r>
            <a:r>
              <a:rPr lang="en-US" sz="1100">
                <a:solidFill>
                  <a:schemeClr val="dk1"/>
                </a:solidFill>
              </a:rPr>
              <a:t>, num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console.log('fullfiled : ', result, num);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rejected(err)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console.log('rejected : ', err);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Promise(task1).then(fullfilled, rejected);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015" y="3739190"/>
            <a:ext cx="3321735" cy="96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4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중요 모듈 설치</a:t>
            </a:r>
            <a:endParaRPr/>
          </a:p>
        </p:txBody>
      </p:sp>
      <p:sp>
        <p:nvSpPr>
          <p:cNvPr id="1604" name="Google Shape;1604;p140"/>
          <p:cNvSpPr txBox="1">
            <a:spLocks noGrp="1"/>
          </p:cNvSpPr>
          <p:nvPr>
            <p:ph type="body" idx="4294967295"/>
          </p:nvPr>
        </p:nvSpPr>
        <p:spPr>
          <a:xfrm>
            <a:off x="651725" y="1152525"/>
            <a:ext cx="7869900" cy="3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공식 사이트 참조</a:t>
            </a:r>
            <a:endParaRPr sz="1700"/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u="sng">
                <a:solidFill>
                  <a:schemeClr val="hlink"/>
                </a:solidFill>
                <a:hlinkClick r:id="rId3"/>
              </a:rPr>
              <a:t>https://socket.io/</a:t>
            </a:r>
            <a:endParaRPr sz="17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7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socket.io 모듈 설치</a:t>
            </a:r>
            <a:endParaRPr sz="170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socket.io --save</a:t>
            </a:r>
            <a:endParaRPr sz="15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cors 모듈 설치</a:t>
            </a:r>
            <a:endParaRPr sz="170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cors --save</a:t>
            </a:r>
            <a:endParaRPr sz="15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express 모듈 설치</a:t>
            </a:r>
            <a:endParaRPr sz="170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express --save</a:t>
            </a:r>
            <a:endParaRPr sz="15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492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serve-static 모듈 설치 또는 express.static</a:t>
            </a:r>
            <a:endParaRPr sz="1900"/>
          </a:p>
          <a:p>
            <a:pPr marL="914400" lvl="1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npm install serve-static --save</a:t>
            </a:r>
            <a:endParaRPr sz="15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41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app.js 에 기본 코드 추가(1)</a:t>
            </a:r>
            <a:endParaRPr/>
          </a:p>
        </p:txBody>
      </p:sp>
      <p:sp>
        <p:nvSpPr>
          <p:cNvPr id="1610" name="Google Shape;1610;p141"/>
          <p:cNvSpPr txBox="1">
            <a:spLocks noGrp="1"/>
          </p:cNvSpPr>
          <p:nvPr>
            <p:ph type="body" idx="4294967295"/>
          </p:nvPr>
        </p:nvSpPr>
        <p:spPr>
          <a:xfrm>
            <a:off x="751688" y="1061900"/>
            <a:ext cx="8229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●"/>
            </a:pPr>
            <a:r>
              <a:rPr lang="en-US" sz="2800"/>
              <a:t>필요한 모듈 선언</a:t>
            </a:r>
            <a:endParaRPr sz="2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http=require('http');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express=require('express');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app = express()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cors=require('cors');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static = require('serve-static');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var path = require('path');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var socketio=require('socket.io');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app.use( cors() );</a:t>
            </a:r>
            <a:endParaRPr sz="24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42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app.js 에 기본 코드 추가(2)</a:t>
            </a:r>
            <a:endParaRPr/>
          </a:p>
        </p:txBody>
      </p:sp>
      <p:sp>
        <p:nvSpPr>
          <p:cNvPr id="1616" name="Google Shape;1616;p142"/>
          <p:cNvSpPr txBox="1">
            <a:spLocks noGrp="1"/>
          </p:cNvSpPr>
          <p:nvPr>
            <p:ph type="body" idx="4294967295"/>
          </p:nvPr>
        </p:nvSpPr>
        <p:spPr>
          <a:xfrm>
            <a:off x="588975" y="1022925"/>
            <a:ext cx="8521800" cy="28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0"/>
              <a:buFont typeface="Noto Sans Symbols"/>
              <a:buChar char="●"/>
            </a:pPr>
            <a:r>
              <a:rPr lang="en-US" sz="2100" baseline="-25000"/>
              <a:t>static으로 public 폴더 설정</a:t>
            </a:r>
            <a:endParaRPr sz="2100" baseline="-250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1700" baseline="-25000"/>
              <a:t>app.use(</a:t>
            </a:r>
            <a:r>
              <a:rPr lang="en-US" sz="1700" baseline="-25000">
                <a:solidFill>
                  <a:srgbClr val="FF0000"/>
                </a:solidFill>
              </a:rPr>
              <a:t>'/public'</a:t>
            </a:r>
            <a:r>
              <a:rPr lang="en-US" sz="1700" baseline="-25000"/>
              <a:t>, static(path.join(</a:t>
            </a:r>
            <a:r>
              <a:rPr lang="en-US" sz="1700" baseline="-25000">
                <a:solidFill>
                  <a:srgbClr val="0C5ADB"/>
                </a:solidFill>
              </a:rPr>
              <a:t>__dirname</a:t>
            </a:r>
            <a:r>
              <a:rPr lang="en-US" sz="1700" baseline="-25000"/>
              <a:t>, </a:t>
            </a:r>
            <a:r>
              <a:rPr lang="en-US" sz="1700" baseline="-25000">
                <a:solidFill>
                  <a:srgbClr val="0070C0"/>
                </a:solidFill>
              </a:rPr>
              <a:t>'public'</a:t>
            </a:r>
            <a:r>
              <a:rPr lang="en-US" sz="1700" baseline="-25000"/>
              <a:t>)));</a:t>
            </a:r>
            <a:endParaRPr sz="1100" baseline="-250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1700" baseline="-25000"/>
              <a:t>또는 app.use(express.static(</a:t>
            </a:r>
            <a:r>
              <a:rPr lang="en-US" sz="1700" baseline="-25000">
                <a:solidFill>
                  <a:schemeClr val="accent1"/>
                </a:solidFill>
              </a:rPr>
              <a:t>'public'</a:t>
            </a:r>
            <a:r>
              <a:rPr lang="en-US" sz="1700" baseline="-25000"/>
              <a:t>))</a:t>
            </a:r>
            <a:endParaRPr sz="1700" baseline="-250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80"/>
              <a:buFont typeface="Noto Sans Symbols"/>
              <a:buChar char="●"/>
            </a:pPr>
            <a:r>
              <a:rPr lang="en-US" sz="2100" baseline="-25000"/>
              <a:t>http 서버 생성</a:t>
            </a:r>
            <a:endParaRPr sz="2100" baseline="-25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baseline="-25000"/>
              <a:t>var server = http.createServer(app).listen(3000, function() {</a:t>
            </a:r>
            <a:endParaRPr sz="1500" baseline="-25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baseline="-25000"/>
              <a:t>    console.log('서버가 시작되었습니다. 포트: ' + 3000);</a:t>
            </a:r>
            <a:endParaRPr sz="1500" baseline="-25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baseline="-25000"/>
              <a:t>});</a:t>
            </a:r>
            <a:endParaRPr sz="1500" baseline="-25000"/>
          </a:p>
        </p:txBody>
      </p:sp>
      <p:sp>
        <p:nvSpPr>
          <p:cNvPr id="1617" name="Google Shape;1617;p142"/>
          <p:cNvSpPr txBox="1"/>
          <p:nvPr/>
        </p:nvSpPr>
        <p:spPr>
          <a:xfrm>
            <a:off x="1105515" y="3608926"/>
            <a:ext cx="6552600" cy="1062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뷰 엔진 설정으로 뷰 템플릿 사용 (app.js 파일에 추가)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__dirname + 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'/views'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'views engine'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'ejs'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050" b="0" i="0" u="none" strike="noStrike" cap="non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'뷰 엔진이 ejs로 설정되었다.'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4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app.js 에 Socket.io 기본 코드 추가(3)</a:t>
            </a:r>
            <a:endParaRPr/>
          </a:p>
        </p:txBody>
      </p:sp>
      <p:sp>
        <p:nvSpPr>
          <p:cNvPr id="1623" name="Google Shape;1623;p143"/>
          <p:cNvSpPr txBox="1">
            <a:spLocks noGrp="1"/>
          </p:cNvSpPr>
          <p:nvPr>
            <p:ph type="body" idx="4294967295"/>
          </p:nvPr>
        </p:nvSpPr>
        <p:spPr>
          <a:xfrm>
            <a:off x="622200" y="867125"/>
            <a:ext cx="85218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socketio 생성 및 socket 서버 시작</a:t>
            </a:r>
            <a:endParaRPr sz="2020"/>
          </a:p>
          <a:p>
            <a:pPr marL="914400" lvl="1" indent="-2692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listen() 메소드 대신 attach()메소드로 처리 가능.</a:t>
            </a:r>
            <a:endParaRPr sz="1200"/>
          </a:p>
        </p:txBody>
      </p:sp>
      <p:sp>
        <p:nvSpPr>
          <p:cNvPr id="1624" name="Google Shape;1624;p143"/>
          <p:cNvSpPr txBox="1">
            <a:spLocks noGrp="1"/>
          </p:cNvSpPr>
          <p:nvPr>
            <p:ph type="body" idx="4294967295"/>
          </p:nvPr>
        </p:nvSpPr>
        <p:spPr>
          <a:xfrm>
            <a:off x="1556400" y="1800975"/>
            <a:ext cx="6482400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… 중간 생략 …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'서버가 시작되었습니다. http://127.0.0.1:'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소켓 접속 성공!'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 info: '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2eaf0d08777_0_2"/>
          <p:cNvSpPr txBox="1"/>
          <p:nvPr/>
        </p:nvSpPr>
        <p:spPr>
          <a:xfrm>
            <a:off x="431700" y="953325"/>
            <a:ext cx="38169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'socket.io'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'cors'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'serve-static'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'path'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'public'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0" name="Google Shape;1630;g2eaf0d08777_0_2"/>
          <p:cNvSpPr txBox="1"/>
          <p:nvPr/>
        </p:nvSpPr>
        <p:spPr>
          <a:xfrm>
            <a:off x="4728225" y="577275"/>
            <a:ext cx="4049700" cy="3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웹 접속 부분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{}, 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 b="0" i="0" u="none" strike="noStrike" cap="none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900" b="0" i="0" u="none" strike="noStrike" cap="none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3300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()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"http://127.0.0.1:3333 으로 서비스 중..."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소켓 접속 했을때 반응 하는 부분.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소켓 접속 성공!'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 info: '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4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socket.io 모듈로 웹 소켓 처리</a:t>
            </a:r>
            <a:endParaRPr/>
          </a:p>
        </p:txBody>
      </p:sp>
      <p:sp>
        <p:nvSpPr>
          <p:cNvPr id="1636" name="Google Shape;1636;p144"/>
          <p:cNvSpPr/>
          <p:nvPr/>
        </p:nvSpPr>
        <p:spPr>
          <a:xfrm>
            <a:off x="1419908" y="2133796"/>
            <a:ext cx="1944216" cy="86409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 Client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44"/>
          <p:cNvSpPr/>
          <p:nvPr/>
        </p:nvSpPr>
        <p:spPr>
          <a:xfrm>
            <a:off x="5236332" y="1917772"/>
            <a:ext cx="3292516" cy="2160240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44"/>
          <p:cNvSpPr/>
          <p:nvPr/>
        </p:nvSpPr>
        <p:spPr>
          <a:xfrm flipH="1">
            <a:off x="4588260" y="2376823"/>
            <a:ext cx="1296144" cy="378042"/>
          </a:xfrm>
          <a:prstGeom prst="flowChartMagneticDrum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3000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44"/>
          <p:cNvSpPr/>
          <p:nvPr/>
        </p:nvSpPr>
        <p:spPr>
          <a:xfrm>
            <a:off x="5488360" y="3321928"/>
            <a:ext cx="2700300" cy="59406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 모듈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44"/>
          <p:cNvSpPr/>
          <p:nvPr/>
        </p:nvSpPr>
        <p:spPr>
          <a:xfrm>
            <a:off x="5956412" y="2179050"/>
            <a:ext cx="1224136" cy="81884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44"/>
          <p:cNvSpPr/>
          <p:nvPr/>
        </p:nvSpPr>
        <p:spPr>
          <a:xfrm flipH="1">
            <a:off x="7252447" y="2444875"/>
            <a:ext cx="630070" cy="729081"/>
          </a:xfrm>
          <a:prstGeom prst="bentArrow">
            <a:avLst>
              <a:gd name="adj1" fmla="val 25000"/>
              <a:gd name="adj2" fmla="val 22911"/>
              <a:gd name="adj3" fmla="val 25000"/>
              <a:gd name="adj4" fmla="val 4375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44"/>
          <p:cNvSpPr txBox="1"/>
          <p:nvPr/>
        </p:nvSpPr>
        <p:spPr>
          <a:xfrm>
            <a:off x="7882518" y="2616365"/>
            <a:ext cx="5437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대기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44"/>
          <p:cNvSpPr/>
          <p:nvPr/>
        </p:nvSpPr>
        <p:spPr>
          <a:xfrm>
            <a:off x="3512132" y="2481446"/>
            <a:ext cx="936104" cy="6805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44"/>
          <p:cNvSpPr/>
          <p:nvPr/>
        </p:nvSpPr>
        <p:spPr>
          <a:xfrm rot="10800000">
            <a:off x="3508140" y="2601073"/>
            <a:ext cx="936104" cy="6805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44"/>
          <p:cNvSpPr/>
          <p:nvPr/>
        </p:nvSpPr>
        <p:spPr>
          <a:xfrm>
            <a:off x="4868162" y="2669126"/>
            <a:ext cx="576064" cy="1063005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144"/>
          <p:cNvSpPr txBox="1"/>
          <p:nvPr/>
        </p:nvSpPr>
        <p:spPr>
          <a:xfrm>
            <a:off x="3775801" y="2179039"/>
            <a:ext cx="54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요청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144"/>
          <p:cNvSpPr txBox="1"/>
          <p:nvPr/>
        </p:nvSpPr>
        <p:spPr>
          <a:xfrm>
            <a:off x="3394241" y="3064184"/>
            <a:ext cx="1699504" cy="307777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socket 요청일 경우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b63ad47085_0_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쪽 socket.io 라이브러리리</a:t>
            </a:r>
            <a:endParaRPr/>
          </a:p>
        </p:txBody>
      </p:sp>
      <p:sp>
        <p:nvSpPr>
          <p:cNvPr id="1653" name="Google Shape;1653;g1b63ad47085_0_6"/>
          <p:cNvSpPr txBox="1">
            <a:spLocks noGrp="1"/>
          </p:cNvSpPr>
          <p:nvPr>
            <p:ph type="body" idx="1"/>
          </p:nvPr>
        </p:nvSpPr>
        <p:spPr>
          <a:xfrm>
            <a:off x="752925" y="2044225"/>
            <a:ext cx="8079300" cy="2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"/socket.io/socket.io.js"</a:t>
            </a: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4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`서버 접속 성공!`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400"/>
          </a:p>
        </p:txBody>
      </p:sp>
      <p:sp>
        <p:nvSpPr>
          <p:cNvPr id="1654" name="Google Shape;1654;g1b63ad47085_0_6"/>
          <p:cNvSpPr txBox="1"/>
          <p:nvPr/>
        </p:nvSpPr>
        <p:spPr>
          <a:xfrm>
            <a:off x="516525" y="1290400"/>
            <a:ext cx="619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실행 한 소켓 서버에서 제공하는는 다음 라이브러리 참조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http://localhost:3000 이 생략 되어서 사용 되는 형태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269cbe826dd_6_36"/>
          <p:cNvSpPr txBox="1">
            <a:spLocks noGrp="1"/>
          </p:cNvSpPr>
          <p:nvPr>
            <p:ph type="body" idx="1"/>
          </p:nvPr>
        </p:nvSpPr>
        <p:spPr>
          <a:xfrm>
            <a:off x="335150" y="720625"/>
            <a:ext cx="8520600" cy="3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"https://cdn.socket.io/4.5.4/socket.io.min.js"</a:t>
            </a: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'http://localhost:3000'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`서버 접속 성공!`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>
              <a:solidFill>
                <a:srgbClr val="0031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0" name="Google Shape;1660;g269cbe826dd_6_36"/>
          <p:cNvSpPr txBox="1"/>
          <p:nvPr/>
        </p:nvSpPr>
        <p:spPr>
          <a:xfrm>
            <a:off x="335150" y="158700"/>
            <a:ext cx="794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또는 외부에서 클라이언트 접속 할때는 아래의 CDN을 사용해서 소켓 서버와 접속한다.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57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서버와 메세지 주고 받기</a:t>
            </a:r>
            <a:endParaRPr/>
          </a:p>
        </p:txBody>
      </p:sp>
      <p:sp>
        <p:nvSpPr>
          <p:cNvPr id="1666" name="Google Shape;1666;p157"/>
          <p:cNvSpPr txBox="1">
            <a:spLocks noGrp="1"/>
          </p:cNvSpPr>
          <p:nvPr>
            <p:ph type="body" idx="4294967295"/>
          </p:nvPr>
        </p:nvSpPr>
        <p:spPr>
          <a:xfrm>
            <a:off x="588975" y="1200150"/>
            <a:ext cx="7640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message 객체의 속성들</a:t>
            </a:r>
            <a:endParaRPr sz="1600"/>
          </a:p>
        </p:txBody>
      </p:sp>
      <p:sp>
        <p:nvSpPr>
          <p:cNvPr id="1667" name="Google Shape;1667;p157"/>
          <p:cNvSpPr/>
          <p:nvPr/>
        </p:nvSpPr>
        <p:spPr>
          <a:xfrm>
            <a:off x="683568" y="2355726"/>
            <a:ext cx="1512168" cy="108012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157"/>
          <p:cNvSpPr/>
          <p:nvPr/>
        </p:nvSpPr>
        <p:spPr>
          <a:xfrm>
            <a:off x="6948264" y="2259650"/>
            <a:ext cx="1656184" cy="1188132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socket.io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69" name="Google Shape;1669;p157"/>
          <p:cNvGraphicFramePr/>
          <p:nvPr/>
        </p:nvGraphicFramePr>
        <p:xfrm>
          <a:off x="3347864" y="220998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223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message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sender: 'test01'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recepient:' All'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command: 'chat'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type: 'text'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data: '안녕!'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date: '2024-07-09 13:26'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70" name="Google Shape;1670;p157"/>
          <p:cNvSpPr/>
          <p:nvPr/>
        </p:nvSpPr>
        <p:spPr>
          <a:xfrm>
            <a:off x="2267744" y="2517744"/>
            <a:ext cx="936104" cy="1620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157"/>
          <p:cNvSpPr/>
          <p:nvPr/>
        </p:nvSpPr>
        <p:spPr>
          <a:xfrm>
            <a:off x="5796136" y="2479445"/>
            <a:ext cx="936104" cy="1620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157"/>
          <p:cNvSpPr/>
          <p:nvPr/>
        </p:nvSpPr>
        <p:spPr>
          <a:xfrm rot="10800000">
            <a:off x="2280601" y="3057804"/>
            <a:ext cx="936104" cy="1620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57"/>
          <p:cNvSpPr/>
          <p:nvPr/>
        </p:nvSpPr>
        <p:spPr>
          <a:xfrm rot="10800000">
            <a:off x="5808993" y="3019505"/>
            <a:ext cx="936104" cy="1620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157"/>
          <p:cNvSpPr txBox="1"/>
          <p:nvPr/>
        </p:nvSpPr>
        <p:spPr>
          <a:xfrm>
            <a:off x="2481082" y="284178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57"/>
          <p:cNvSpPr txBox="1"/>
          <p:nvPr/>
        </p:nvSpPr>
        <p:spPr>
          <a:xfrm>
            <a:off x="6009474" y="225965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157"/>
          <p:cNvSpPr txBox="1"/>
          <p:nvPr/>
        </p:nvSpPr>
        <p:spPr>
          <a:xfrm>
            <a:off x="2395689" y="2283455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57"/>
          <p:cNvSpPr txBox="1"/>
          <p:nvPr/>
        </p:nvSpPr>
        <p:spPr>
          <a:xfrm>
            <a:off x="5961092" y="2780805"/>
            <a:ext cx="5229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179</a:t>
            </a:fld>
            <a:endParaRPr/>
          </a:p>
        </p:txBody>
      </p:sp>
      <p:sp>
        <p:nvSpPr>
          <p:cNvPr id="1683" name="Google Shape;1683;p145"/>
          <p:cNvSpPr txBox="1">
            <a:spLocks noGrp="1"/>
          </p:cNvSpPr>
          <p:nvPr>
            <p:ph type="body" idx="4294967295"/>
          </p:nvPr>
        </p:nvSpPr>
        <p:spPr>
          <a:xfrm>
            <a:off x="1146175" y="1229775"/>
            <a:ext cx="6851700" cy="2992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require('socket.io')(3000);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endParaRPr sz="20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io.sockets.on('connection', function(socket) {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socket.emit(</a:t>
            </a:r>
            <a:r>
              <a:rPr lang="en-US" sz="2000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'news'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{hello:'world'}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'my other event'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function(data) {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console.log(data);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2000"/>
          </a:p>
        </p:txBody>
      </p:sp>
      <p:sp>
        <p:nvSpPr>
          <p:cNvPr id="1684" name="Google Shape;1684;p14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socket.io_ex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49febd6f9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90" name="Google Shape;190;g2f49febd6f9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// Promise를 이용한 흐름 제어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// 콜백 함수의 실행 순서를 결정한다.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new Promise(function (fullfill)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console.log('1. Task1 시작');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let num = 0;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setTimeout(()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let num = 1004;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fullfill({data: '3. Task1 결과', num});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}, 300);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console.log('2. Task1 끝', num);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}).then( (result)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console.log('fullfiled 함수 : ', result.data, result.num);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180</a:t>
            </a:fld>
            <a:endParaRPr/>
          </a:p>
        </p:txBody>
      </p:sp>
      <p:sp>
        <p:nvSpPr>
          <p:cNvPr id="1690" name="Google Shape;1690;p146"/>
          <p:cNvSpPr txBox="1">
            <a:spLocks noGrp="1"/>
          </p:cNvSpPr>
          <p:nvPr>
            <p:ph type="body" idx="4294967295"/>
          </p:nvPr>
        </p:nvSpPr>
        <p:spPr>
          <a:xfrm>
            <a:off x="1116813" y="1180400"/>
            <a:ext cx="7499400" cy="3394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&lt;!---- client.html (source) ----&gt;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 src="js/socket.io.js"&gt;&lt;/script&gt;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&lt;script&gt;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socket = io.connect('http://localhost:3000');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</a:t>
            </a:r>
            <a:r>
              <a:rPr lang="en-US" sz="2000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'news'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</a:t>
            </a:r>
            <a:r>
              <a:rPr lang="en-US" sz="20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console.log(data);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socket.emit(</a:t>
            </a:r>
            <a:r>
              <a:rPr lang="en-US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'my other event'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{my:'data'});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&lt;/script&gt;</a:t>
            </a:r>
            <a:endParaRPr sz="2000"/>
          </a:p>
        </p:txBody>
      </p:sp>
      <p:sp>
        <p:nvSpPr>
          <p:cNvPr id="1691" name="Google Shape;1691;p146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client_socket.html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181</a:t>
            </a:fld>
            <a:endParaRPr/>
          </a:p>
        </p:txBody>
      </p:sp>
      <p:sp>
        <p:nvSpPr>
          <p:cNvPr id="1697" name="Google Shape;1697;p147"/>
          <p:cNvSpPr txBox="1">
            <a:spLocks noGrp="1"/>
          </p:cNvSpPr>
          <p:nvPr>
            <p:ph type="body" idx="4294967295"/>
          </p:nvPr>
        </p:nvSpPr>
        <p:spPr>
          <a:xfrm>
            <a:off x="888725" y="839350"/>
            <a:ext cx="7198800" cy="4167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http.createServer(app).listen(3000, 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 : ', 3000);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require('socket.io').listen(server);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io.sockets.on('connection', function(socket)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console.log('connection ... 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io.sockets.emit('this', {will:'be received by everyone'});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socket.on('private  message', function(from, msg)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console.log('I received a private message by', from, 'saying', msg);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socket.on('disconnect', 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io.sockets.emit('user disconnected');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/>
          </a:p>
        </p:txBody>
      </p:sp>
      <p:sp>
        <p:nvSpPr>
          <p:cNvPr id="1698" name="Google Shape;1698;p147"/>
          <p:cNvSpPr txBox="1">
            <a:spLocks noGrp="1"/>
          </p:cNvSpPr>
          <p:nvPr>
            <p:ph type="title" idx="4294967295"/>
          </p:nvPr>
        </p:nvSpPr>
        <p:spPr>
          <a:xfrm>
            <a:off x="381588" y="4643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app_socketio_ex.js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f3795fd7ed_3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2800"/>
              <a:buNone/>
            </a:pPr>
            <a:r>
              <a:rPr lang="en-US" sz="2300" b="1">
                <a:solidFill>
                  <a:srgbClr val="1C1E21"/>
                </a:solidFill>
              </a:rPr>
              <a:t>Emit cheatsheet (Server-side)</a:t>
            </a:r>
            <a:endParaRPr/>
          </a:p>
        </p:txBody>
      </p:sp>
      <p:sp>
        <p:nvSpPr>
          <p:cNvPr id="1704" name="Google Shape;1704;g1f3795fd7ed_3_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"connection"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(socket) =&gt; {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basic emit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the current namespace except the sender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socket.broadcast.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 except the sender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 and/or room2 except the sender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"room2"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namespace "myNamespace"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"myNamespace"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in room1 in namespace "myNamespace"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01963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"myNamespace"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"room1"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05" name="Google Shape;1705;g1f3795fd7ed_3_20"/>
          <p:cNvSpPr txBox="1">
            <a:spLocks noGrp="1"/>
          </p:cNvSpPr>
          <p:nvPr>
            <p:ph type="body" idx="1"/>
          </p:nvPr>
        </p:nvSpPr>
        <p:spPr>
          <a:xfrm>
            <a:off x="4669825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individual socketid (private message)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(socketId).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clients on this node (when using multiple nodes)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io.local.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to all connected clients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io.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WARNING: `socket.to(socket.id).emit()` will NOT work, as it will send to everyone in the room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named `socket.id` but the sender. Please use the classic `socket.emit()` instead.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 acknowledgement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"question"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(answer) =&gt; {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...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without compression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compress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36ACA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 message that might be dropped if the low-level transport is not writable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socket.volatile.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23602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6" name="Google Shape;1706;g1f3795fd7ed_3_20"/>
          <p:cNvSpPr txBox="1"/>
          <p:nvPr/>
        </p:nvSpPr>
        <p:spPr>
          <a:xfrm>
            <a:off x="311700" y="4703625"/>
            <a:ext cx="52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https://socket.io/docs/v3/emit-cheatsheet/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f3795fd7ed_3_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2800"/>
              <a:buNone/>
            </a:pPr>
            <a:r>
              <a:rPr lang="en-US" sz="2300" b="1">
                <a:solidFill>
                  <a:srgbClr val="1C1E21"/>
                </a:solidFill>
              </a:rPr>
              <a:t>Emit cheatsheet (Client-side)</a:t>
            </a:r>
            <a:endParaRPr/>
          </a:p>
        </p:txBody>
      </p:sp>
      <p:sp>
        <p:nvSpPr>
          <p:cNvPr id="1712" name="Google Shape;1712;g1f3795fd7ed_3_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basic emit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 acknowledgement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E3116C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"question"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(answer) =&gt; {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...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without compression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compress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>
                <a:solidFill>
                  <a:srgbClr val="36ACA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50">
              <a:solidFill>
                <a:srgbClr val="393A34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a message that might be dropped if the low-level transport is not writable</a:t>
            </a:r>
            <a:endParaRPr sz="1150" i="1">
              <a:solidFill>
                <a:srgbClr val="999988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socket.volatile.</a:t>
            </a:r>
            <a:r>
              <a:rPr lang="en-US" sz="115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150" i="1">
                <a:solidFill>
                  <a:srgbClr val="99998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-US" sz="1150">
                <a:solidFill>
                  <a:srgbClr val="393A34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713" name="Google Shape;1713;g1f3795fd7ed_3_27"/>
          <p:cNvSpPr txBox="1"/>
          <p:nvPr/>
        </p:nvSpPr>
        <p:spPr>
          <a:xfrm>
            <a:off x="311700" y="4568875"/>
            <a:ext cx="513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https://socket.io/docs/v3/emit-cheatsheet/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184</a:t>
            </a:fld>
            <a:endParaRPr/>
          </a:p>
        </p:txBody>
      </p:sp>
      <p:sp>
        <p:nvSpPr>
          <p:cNvPr id="1719" name="Google Shape;1719;p148"/>
          <p:cNvSpPr txBox="1">
            <a:spLocks noGrp="1"/>
          </p:cNvSpPr>
          <p:nvPr>
            <p:ph type="body" idx="4294967295"/>
          </p:nvPr>
        </p:nvSpPr>
        <p:spPr>
          <a:xfrm>
            <a:off x="345625" y="306125"/>
            <a:ext cx="4032300" cy="466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http.createServer(app).listen(3000, function()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 : ', 3000);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require('socket.io').listen(server);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chat = io.of('/chat').on('connection', function(socket)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console.log('chat connection ... ');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socket.emit('a message',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that : 'only',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'/chat': 'will get'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chat.emit('a message',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everyone : 'in',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'/chat' : 'will get'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chat.on('hi', function(msg){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console.log('hi', msg);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socket.on('hi', function(msg){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console.log('hi', msg);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news = io.of('news').on('connection', function(socket){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socket.emit('item',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news : 'item'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socket.on('woot', function(msg)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console.log('woot...');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700"/>
          </a:p>
        </p:txBody>
      </p:sp>
      <p:sp>
        <p:nvSpPr>
          <p:cNvPr id="1720" name="Google Shape;1720;p148"/>
          <p:cNvSpPr txBox="1"/>
          <p:nvPr/>
        </p:nvSpPr>
        <p:spPr>
          <a:xfrm>
            <a:off x="4621375" y="306125"/>
            <a:ext cx="4032600" cy="466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&lt;!---- client.html (source) ----&gt;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&lt;title&gt;Document&lt;/title&gt;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 src="js/socket.io.js"&gt;&lt;/script&gt;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chat = io.connect('http://localhost:3000/chat');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news = io.connect('http://localhost:3000/news');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chat.on('connect', function()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chat.emit('hi',"hihi~");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news.on('connect', function()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news.emit('woot');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chat.on('a message', function(msg)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console.log('chat msg:', msg);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news.on('item', function(msg)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console.log('news msg:', msg);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185</a:t>
            </a:fld>
            <a:endParaRPr/>
          </a:p>
        </p:txBody>
      </p:sp>
      <p:sp>
        <p:nvSpPr>
          <p:cNvPr id="1726" name="Google Shape;1726;p149"/>
          <p:cNvSpPr txBox="1">
            <a:spLocks noGrp="1"/>
          </p:cNvSpPr>
          <p:nvPr>
            <p:ph type="body" idx="4294967295"/>
          </p:nvPr>
        </p:nvSpPr>
        <p:spPr>
          <a:xfrm>
            <a:off x="588975" y="1029225"/>
            <a:ext cx="7883400" cy="369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io = require('socket.io').listen(3000);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io.sockets.on('connection', function(socket)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socket.on('msg', function(data)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console.log(data);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setTimeout(function()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//io.sockets.emit('msg_by_server', 'Server got your message:'+data);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socket.emit('msg_by_server', 'Server got your message:'+data);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}, 1000);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600"/>
          </a:p>
        </p:txBody>
      </p:sp>
      <p:sp>
        <p:nvSpPr>
          <p:cNvPr id="1727" name="Google Shape;1727;p14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Broadcast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186</a:t>
            </a:fld>
            <a:endParaRPr/>
          </a:p>
        </p:txBody>
      </p:sp>
      <p:sp>
        <p:nvSpPr>
          <p:cNvPr id="1733" name="Google Shape;1733;p150"/>
          <p:cNvSpPr txBox="1">
            <a:spLocks noGrp="1"/>
          </p:cNvSpPr>
          <p:nvPr>
            <p:ph type="body" idx="4294967295"/>
          </p:nvPr>
        </p:nvSpPr>
        <p:spPr>
          <a:xfrm>
            <a:off x="484275" y="249238"/>
            <a:ext cx="5410200" cy="475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&lt;!---- client.html ---&gt;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&lt;title&gt;Document&lt;/title&gt;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 src="js/socket.io.js"&gt;&lt;/script&gt;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socket;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window.onload = function()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 = io.connect('http://localhost:3000');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socket.on('msg_by_server', function(data)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alert(data);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sendMessage = function()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socket.emit('msg', 'msg from client');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&lt;button onclick="sendMessage();"&gt;MessageSend&lt;/button&gt;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900"/>
          </a:p>
        </p:txBody>
      </p:sp>
      <p:pic>
        <p:nvPicPr>
          <p:cNvPr id="1734" name="Google Shape;1734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1" y="411510"/>
            <a:ext cx="4350095" cy="91183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5" name="Google Shape;1735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0256" y="1504978"/>
            <a:ext cx="4350095" cy="79674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6" name="Google Shape;1736;p1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6154" y="2485287"/>
            <a:ext cx="4350095" cy="104834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7" name="Google Shape;1737;p1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2048" y="3705876"/>
            <a:ext cx="3124200" cy="80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51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채팅 기능 구현 - </a:t>
            </a:r>
            <a:r>
              <a:rPr lang="en-US" sz="3600"/>
              <a:t>chat01.html</a:t>
            </a:r>
            <a:endParaRPr/>
          </a:p>
        </p:txBody>
      </p:sp>
      <p:sp>
        <p:nvSpPr>
          <p:cNvPr id="1743" name="Google Shape;1743;p151"/>
          <p:cNvSpPr txBox="1">
            <a:spLocks noGrp="1"/>
          </p:cNvSpPr>
          <p:nvPr>
            <p:ph type="body" idx="4294967295"/>
          </p:nvPr>
        </p:nvSpPr>
        <p:spPr>
          <a:xfrm>
            <a:off x="751688" y="1171650"/>
            <a:ext cx="8229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/public/chat01.html</a:t>
            </a:r>
            <a:endParaRPr sz="150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US" sz="2100"/>
              <a:t>html 요소 작성</a:t>
            </a:r>
            <a:endParaRPr sz="21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&lt;h1&gt;채팅 클라이언트 01&lt;/h1&gt;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&lt;br&gt;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&lt;div&gt;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   &lt;input type="text" id="hostInput" value="localhost"&gt;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   &lt;input type="text" id="portInput" value="3000"&gt;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   &lt;input type="button" id="connectButton" value="연결하기"&gt;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&lt;/div&gt;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&lt;hr/&gt;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&lt;p&gt;결과: &lt;/p&gt;</a:t>
            </a:r>
            <a:endParaRPr sz="9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    &lt;div id="result"&gt;&lt;/div&gt;</a:t>
            </a:r>
            <a:endParaRPr sz="13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52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중요 js라이브러리 추가</a:t>
            </a:r>
            <a:endParaRPr/>
          </a:p>
        </p:txBody>
      </p:sp>
      <p:sp>
        <p:nvSpPr>
          <p:cNvPr id="1749" name="Google Shape;1749;p152"/>
          <p:cNvSpPr txBox="1">
            <a:spLocks noGrp="1"/>
          </p:cNvSpPr>
          <p:nvPr>
            <p:ph type="body" idx="4294967295"/>
          </p:nvPr>
        </p:nvSpPr>
        <p:spPr>
          <a:xfrm>
            <a:off x="605638" y="1152525"/>
            <a:ext cx="852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jQuery.js 와 socket.io.js 라이브러리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해당 사이트에서 CDN으로 추가한다.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Char char="■"/>
            </a:pPr>
            <a:r>
              <a:rPr lang="en-US">
                <a:solidFill>
                  <a:srgbClr val="808080"/>
                </a:solidFill>
              </a:rPr>
              <a:t>&lt;script src="jquery-3.3.1.js"&gt;&lt;/script&gt; (요즘 사용 잘 안함)</a:t>
            </a:r>
            <a:endParaRPr>
              <a:solidFill>
                <a:srgbClr val="80808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&lt;script src="socket.io.js"&gt;&lt;/script&gt;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5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전역변수 및 print 전역함수 선언</a:t>
            </a:r>
            <a:endParaRPr/>
          </a:p>
        </p:txBody>
      </p:sp>
      <p:sp>
        <p:nvSpPr>
          <p:cNvPr id="1755" name="Google Shape;1755;p153"/>
          <p:cNvSpPr txBox="1">
            <a:spLocks noGrp="1"/>
          </p:cNvSpPr>
          <p:nvPr>
            <p:ph type="body" idx="4294967295"/>
          </p:nvPr>
        </p:nvSpPr>
        <p:spPr>
          <a:xfrm>
            <a:off x="655175" y="1152525"/>
            <a:ext cx="7866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var host;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var port;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var socket;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        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function println(data) {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         console.log(data);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         $('#result').append('&lt;p&gt;'+ data +'&lt;/p&gt;');</a:t>
            </a:r>
            <a:endParaRPr sz="14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sz="2000"/>
              <a:t>}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Promise 예제2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89218" cy="362582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task1(fullfill, reject)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console.log('Task1 시작');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setTimeout(function()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console.log('Task1 끝');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//fullfill('Task1 결과');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reject('Error msg');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 300);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fullfilled(result)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console.log('fullfiled : ', result);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rejected(err)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console.log('rejected : ', err);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Promise(task1).then(fullfilled, rejected);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7" name="Google Shape;19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6047" y="3813889"/>
            <a:ext cx="2989211" cy="96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5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connectToServer() 함수 선언</a:t>
            </a:r>
            <a:endParaRPr/>
          </a:p>
        </p:txBody>
      </p:sp>
      <p:sp>
        <p:nvSpPr>
          <p:cNvPr id="1761" name="Google Shape;1761;p154"/>
          <p:cNvSpPr txBox="1">
            <a:spLocks noGrp="1"/>
          </p:cNvSpPr>
          <p:nvPr>
            <p:ph type="body" idx="4294967295"/>
          </p:nvPr>
        </p:nvSpPr>
        <p:spPr>
          <a:xfrm>
            <a:off x="1016000" y="919175"/>
            <a:ext cx="7505700" cy="4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function connectToServer()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console.log('connectToServer ...');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var options = {'forceNew':true};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var url = 'http://'+ host +':'+port;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console.log('url =&gt; ' + url);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socket = io.connect(url, options);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socket.on('connect', 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   println('웹 소켓 서버에 연결되었습니다. : ' + url);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socket.on('disconnect', 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   println('웹 소켓 연결이 종료되었습니다.');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        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400"/>
              <a:t>}</a:t>
            </a:r>
            <a:endParaRPr sz="140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5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버튼 이벤트 처리 함수 선언</a:t>
            </a:r>
            <a:endParaRPr/>
          </a:p>
        </p:txBody>
      </p:sp>
      <p:sp>
        <p:nvSpPr>
          <p:cNvPr id="1767" name="Google Shape;1767;p155"/>
          <p:cNvSpPr txBox="1">
            <a:spLocks noGrp="1"/>
          </p:cNvSpPr>
          <p:nvPr>
            <p:ph type="body" idx="4294967295"/>
          </p:nvPr>
        </p:nvSpPr>
        <p:spPr>
          <a:xfrm>
            <a:off x="588975" y="1152525"/>
            <a:ext cx="793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$(function()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$("#connectButton").bind('click', function(event) {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println('connectButton이 클릭되었습니다.');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host = $('#hostInput').val();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port = $('#portInput').val();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    connectToServer();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    });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600"/>
              <a:t>        });</a:t>
            </a:r>
            <a:endParaRPr sz="160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56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결과 확인</a:t>
            </a:r>
            <a:endParaRPr/>
          </a:p>
        </p:txBody>
      </p:sp>
      <p:pic>
        <p:nvPicPr>
          <p:cNvPr id="1773" name="Google Shape;1773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0675" y="1329625"/>
            <a:ext cx="5288900" cy="2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g269cbe826dd_6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613" y="1004888"/>
            <a:ext cx="467677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269cbe826dd_6_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server.js 소켓 이벤트 핸들러 준비</a:t>
            </a:r>
            <a:endParaRPr/>
          </a:p>
        </p:txBody>
      </p:sp>
      <p:sp>
        <p:nvSpPr>
          <p:cNvPr id="1784" name="Google Shape;1784;g269cbe826dd_6_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소켓 접속 성공!'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메세지:'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'disconnect'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'클라이언트 접속 해제 됨!'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sockets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 disconnected'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69cbe826dd_6_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클라이언트 소켓에서 서버 소켓으로 연결</a:t>
            </a:r>
            <a:endParaRPr/>
          </a:p>
        </p:txBody>
      </p:sp>
      <p:sp>
        <p:nvSpPr>
          <p:cNvPr id="1790" name="Google Shape;1790;g269cbe826dd_6_54"/>
          <p:cNvSpPr txBox="1">
            <a:spLocks noGrp="1"/>
          </p:cNvSpPr>
          <p:nvPr>
            <p:ph type="body" idx="1"/>
          </p:nvPr>
        </p:nvSpPr>
        <p:spPr>
          <a:xfrm>
            <a:off x="311700" y="1572925"/>
            <a:ext cx="4463100" cy="25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"/socket.io/socket.io.js"</a:t>
            </a: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connectBtn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'connectBtn'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'result'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innerHTML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`&lt;p&gt;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&lt;/p&gt;`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791" name="Google Shape;1791;g269cbe826dd_6_54"/>
          <p:cNvSpPr txBox="1">
            <a:spLocks noGrp="1"/>
          </p:cNvSpPr>
          <p:nvPr>
            <p:ph type="body" idx="1"/>
          </p:nvPr>
        </p:nvSpPr>
        <p:spPr>
          <a:xfrm>
            <a:off x="4544025" y="1152475"/>
            <a:ext cx="4288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커넥트 버튼 클릭 하면 socket생성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connectBtn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'커넥트 버튼 클릭!'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 소켓 연결 성공 ...'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sender:</a:t>
            </a:r>
            <a:r>
              <a:rPr lang="en-US" sz="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"hong"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message:</a:t>
            </a:r>
            <a:r>
              <a:rPr lang="en-US" sz="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'news'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'news ...'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'disconnect'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'서버 소켓 연결 종료 ...'</a:t>
            </a: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58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Echo 서버 기능 구현</a:t>
            </a:r>
            <a:endParaRPr/>
          </a:p>
        </p:txBody>
      </p:sp>
      <p:pic>
        <p:nvPicPr>
          <p:cNvPr id="1797" name="Google Shape;1797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4088" y="1437624"/>
            <a:ext cx="3434354" cy="26090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8" name="Google Shape;1798;p158"/>
          <p:cNvGraphicFramePr/>
          <p:nvPr/>
        </p:nvGraphicFramePr>
        <p:xfrm>
          <a:off x="971600" y="190775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message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sender: 'test01'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recepient: 'All'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command: 'chat'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type: 'text'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data: '안녕!'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5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1:1 채팅 기능</a:t>
            </a:r>
            <a:endParaRPr/>
          </a:p>
        </p:txBody>
      </p:sp>
      <p:pic>
        <p:nvPicPr>
          <p:cNvPr id="1804" name="Google Shape;1804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818" y="1221600"/>
            <a:ext cx="4327754" cy="3532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5" name="Google Shape;1805;p159"/>
          <p:cNvGraphicFramePr/>
          <p:nvPr/>
        </p:nvGraphicFramePr>
        <p:xfrm>
          <a:off x="899592" y="203169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295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login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id: 'test01'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password: '12345'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alias: '방탄소년단'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+ today: 좋은날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" name="Google Shape;1810;g2746565ae3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2388" y="181650"/>
            <a:ext cx="729921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eb2be563d8_0_0"/>
          <p:cNvSpPr txBox="1"/>
          <p:nvPr/>
        </p:nvSpPr>
        <p:spPr>
          <a:xfrm>
            <a:off x="334775" y="350025"/>
            <a:ext cx="438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서버측 채팅룸 만들기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g2eb2be563d8_0_0"/>
          <p:cNvSpPr txBox="1"/>
          <p:nvPr/>
        </p:nvSpPr>
        <p:spPr>
          <a:xfrm>
            <a:off x="464125" y="857275"/>
            <a:ext cx="5607600" cy="110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socket.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'room name'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(data)</a:t>
            </a:r>
            <a:r>
              <a:rPr lang="en-US" sz="10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'&gt;&gt;&gt; room name :'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data.roomName);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(data.roomName);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(socket.rooms);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(data.roomName).</a:t>
            </a:r>
            <a:r>
              <a:rPr lang="en-US" sz="10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'welcome room'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'hello world room'</a:t>
            </a: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7" name="Google Shape;1817;g2eb2be563d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1775" y="2229375"/>
            <a:ext cx="3107375" cy="19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g2eb2be563d8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25" y="2163525"/>
            <a:ext cx="1823540" cy="28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g2eb2be563d8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1572" y="2229372"/>
            <a:ext cx="3202699" cy="1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713" y="1042988"/>
            <a:ext cx="61245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49febd6f9_0_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만약 Promise를 사용하지 않고 콜백으로 처리한다면</a:t>
            </a:r>
            <a:endParaRPr/>
          </a:p>
        </p:txBody>
      </p:sp>
      <p:sp>
        <p:nvSpPr>
          <p:cNvPr id="204" name="Google Shape;204;g2f49febd6f9_0_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function task1(callback)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console.log('Task1 시작');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파일을 읽거나, Ajax를 사용 한다고 가정한다.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setTimeout(function() {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	console.log('Task1 끝');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	callback('Task1 결과');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}, 1000);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console.log("2. 이 부분은 언제 실행 될까?")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task1(function (result)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/>
              <a:t>    	console.log('fullfiled : ', result);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console.log("1. 이 부분은 언제 실행 될까?");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eb2be563d8_0_10"/>
          <p:cNvSpPr txBox="1"/>
          <p:nvPr/>
        </p:nvSpPr>
        <p:spPr>
          <a:xfrm>
            <a:off x="38025" y="83725"/>
            <a:ext cx="29295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"name"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"nodejs_socketio"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"version"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"1.0.0"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"main"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"index.js"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"scripts"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"dev"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"nodemon app.js"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"test"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"echo \"Error: no test specified\" &amp;&amp; exit 1"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"keywords"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[],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"author"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"license"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"ISC"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"description"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"dependencies"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"body-parser"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"^1.20.2"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"cors"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"^2.8.5"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"ejs"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"^3.1.10"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"express"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"^4.19.2"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"formidable"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"^3.5.0"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"serve-static"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"^1.15.0"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  "socket.io"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"^4.7.5"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 b="0" i="0" u="none" strike="noStrike" cap="none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g2eb2be563d8_0_10"/>
          <p:cNvSpPr txBox="1"/>
          <p:nvPr/>
        </p:nvSpPr>
        <p:spPr>
          <a:xfrm>
            <a:off x="2579400" y="83725"/>
            <a:ext cx="3439200" cy="46176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http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express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app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socketio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'socket.io'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cors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'cors'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'serve-static'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path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'path'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cors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() 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(path.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(__dirname, 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'public'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)));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path.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(__dirname, 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'ejs'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'/home'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(req, res)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req.app.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'home'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{}, (err, html)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(err)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err;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res.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(html);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server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http.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(app);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server.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86634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3300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"http://127.0.0.1:3300 으로 서비스 중..."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io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socketio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(server);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io.sockets.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'connection'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>
                <a:solidFill>
                  <a:srgbClr val="F2C13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(socket){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'&gt;&gt;&gt; 클라이언트 소켓 접속 성공!'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62626B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//console.log('connection info: ', socket.request);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'welcome message'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{hello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'world'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'my message'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(data) 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'클라이언트에서 보낸 메세지: 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data);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'disconnect'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"&gt;&gt;&gt; 클라이언트 소켓 종료!"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'room name'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(data)</a:t>
            </a:r>
            <a:r>
              <a:rPr lang="en-US" sz="600" b="0" i="0" u="none" strike="noStrike" cap="none">
                <a:solidFill>
                  <a:srgbClr val="9FBA45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'&gt;&gt;&gt; room name :'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data.roomName);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console.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(socket.rooms);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    socket.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to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(data.roomName).</a:t>
            </a:r>
            <a:r>
              <a:rPr lang="en-US" sz="600" b="0" i="0" u="none" strike="noStrike" cap="none">
                <a:solidFill>
                  <a:srgbClr val="36BCFC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'welcome room'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>
                <a:solidFill>
                  <a:srgbClr val="F761AA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'hello world room'</a:t>
            </a: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600" b="0" i="0" u="none" strike="noStrike" cap="none">
              <a:solidFill>
                <a:srgbClr val="FFFFFF"/>
              </a:solidFill>
              <a:highlight>
                <a:srgbClr val="272822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highlight>
                  <a:srgbClr val="272822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g2eb2be563d8_0_10"/>
          <p:cNvSpPr txBox="1"/>
          <p:nvPr/>
        </p:nvSpPr>
        <p:spPr>
          <a:xfrm>
            <a:off x="5873925" y="83725"/>
            <a:ext cx="3188100" cy="498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채팅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방개설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type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"roomName"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"team01"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"sendRoomBtn"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방개설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사용자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type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"userName"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"hong gildong"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"sendUserBtn"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메세지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type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"message"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value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"Hi Team"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id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"sendMsgBtn"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전송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 src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"/socket.io/socket.io.js"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sendRoomBtn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'#sendRoomBtn'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sendUserBtn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'#sendUserBtn'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sendMsgBtn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'#sendMsgBtn'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userName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'#userName'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roomName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'#roomName'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'#message'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socket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io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socket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socket 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'먼저 서버와 소켓 연결되어야 합니다.'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`connect`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`서버 접속 성공!`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'welcome message'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'my message'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'welcome room'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sendRoomBtn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'room name :'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roomName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'room name'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roomName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roomName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sendUserBtn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'userName :'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userName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 name'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userName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sendMsgBtn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137FB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event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preventDefault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console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 :'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socket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rgbClr val="DF4A6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emit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>
                <a:solidFill>
                  <a:srgbClr val="60911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'message'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message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6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600" b="0" i="0" u="none" strike="noStrike" cap="none">
                <a:solidFill>
                  <a:srgbClr val="A77F7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1f24413e6c5_0_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2</a:t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1f24413e6c5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2</a:t>
            </a:r>
            <a:endParaRPr/>
          </a:p>
        </p:txBody>
      </p:sp>
      <p:sp>
        <p:nvSpPr>
          <p:cNvPr id="1837" name="Google Shape;1837;g1f24413e6c5_0_20"/>
          <p:cNvSpPr txBox="1"/>
          <p:nvPr/>
        </p:nvSpPr>
        <p:spPr>
          <a:xfrm>
            <a:off x="688975" y="1112250"/>
            <a:ext cx="72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지금 까지 배운 Socket.io와 파일 업로드 기능을 활용해서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전자 칠판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구현 해 보자.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24413e6c5_0_20"/>
          <p:cNvSpPr/>
          <p:nvPr/>
        </p:nvSpPr>
        <p:spPr>
          <a:xfrm>
            <a:off x="1131218" y="4669171"/>
            <a:ext cx="508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https://koreascience.kr/article/JAKO201432252666293.pdf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9" name="Google Shape;1839;g1f24413e6c5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0314" y="1606974"/>
            <a:ext cx="4661012" cy="299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f5eeadaf96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그외 Socket 관련 라이브러리</a:t>
            </a:r>
            <a:endParaRPr/>
          </a:p>
        </p:txBody>
      </p:sp>
      <p:sp>
        <p:nvSpPr>
          <p:cNvPr id="1845" name="Google Shape;1845;g2f5eeadaf96_0_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SockJS는 웹 브라우저와 웹 서버 간의 실시간, 양방향 통신을 가능하게 하는 JavaScript 라이브러리. 이 라이브러리는 WebSocket API를 모방하지만, WebSocket이 지원되지 않는 환경에서도 작동할 수 있도록 다양한 통신 기술을 폴백(fallback) 옵션으로 사용 함.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358"/>
              <a:buFont typeface="Arial"/>
              <a:buNone/>
            </a:pPr>
            <a:r>
              <a:rPr lang="en-US" sz="2228" b="1"/>
              <a:t>SockJS의 주요 특징</a:t>
            </a:r>
            <a:endParaRPr sz="2228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1. 호환성: SockJS는 대부분의 브라우저에서 작동하며, WebSocket을 직접 지원하지 않는 구형 브라우저를 위해 AJAX 기반 폴백 메커니즘을 제공.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2. 투명한 폴백 메커니즘: 개발자는 SockJS API를 사용하여 코드를 작성하고, 내부적으로는 WebSocket, AJAX 폴링, AJAX 스트리밍 등의 기술을 사용하여 클라이언트와 서버 간의 최적의 연결을 자동으로 선택 함.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3. API 일관성: WebSocket API를 모방함으로써, 웹 개발자들이 기존의 WebSocket 코드를 쉽게 SockJS로 마이그레이션할 수 있게 해 줌.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rPr lang="en-US"/>
              <a:t>4. 보안: SockJS는 웹 표준 보안을 지원하며, 크로스-사이트 스크립팅(XSS) 및 크로스-오리진 이슈를 방지하기 위한 기능을 제공.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2f5eeadaf96_0_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그외 Socket 관련 라이브러리</a:t>
            </a:r>
            <a:endParaRPr/>
          </a:p>
        </p:txBody>
      </p:sp>
      <p:sp>
        <p:nvSpPr>
          <p:cNvPr id="1851" name="Google Shape;1851;g2f5eeadaf96_0_22"/>
          <p:cNvSpPr txBox="1">
            <a:spLocks noGrp="1"/>
          </p:cNvSpPr>
          <p:nvPr>
            <p:ph type="body" idx="1"/>
          </p:nvPr>
        </p:nvSpPr>
        <p:spPr>
          <a:xfrm>
            <a:off x="311700" y="1140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STOMP (Simple Text Oriented Messaging Protocol)는 메시징 프로토콜로, 클라이언트와 메시지 브로커 간의 간단하고 상호 운용 가능한 방식으로 메시지를 교환하기 위해 설계. 이 프로토콜은 텍스트 기반 프로토콜로, 다양한 프로그래밍 언어와 플랫폼에서 쉽게 구현할 수 있으며, 복잡한 메시징 시스템을 구축하고 관리할 수 있는 유연성을 제공.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708" b="1"/>
              <a:t>STOMP의 주요 특징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1. 간단한 구조: STOMP는 텍스트 기반의 프로토콜로, 간단한 명령과 헤더로 메시지를 구성합니다. 이는 프로토콜의 이해와 구현을 용이하게 만듦.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2. </a:t>
            </a:r>
            <a:r>
              <a:rPr lang="en-US" sz="1260" b="1"/>
              <a:t>메시지 브로커와의 상호 운용성</a:t>
            </a:r>
            <a:r>
              <a:rPr lang="en-US" sz="1260"/>
              <a:t>: STOMP는 여러 메시지 브로커와 호환되며, ActiveMQ, RabbitMQ, Apache Apollo 등과 같은 다양한 브로커 시스템에서 사용할 수 있슴.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3. </a:t>
            </a:r>
            <a:r>
              <a:rPr lang="en-US" sz="1260" b="1"/>
              <a:t>다양한 언어와 플랫폼 지원</a:t>
            </a:r>
            <a:r>
              <a:rPr lang="en-US" sz="1260"/>
              <a:t>: STOMP 클라이언트는 Java, Python, Ruby, C#, JavaScript 등 다양한 프로그래밍 언어로 구현할 수 있슴.</a:t>
            </a: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6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260"/>
              <a:t>4. </a:t>
            </a:r>
            <a:r>
              <a:rPr lang="en-US" sz="1260" b="1"/>
              <a:t>구독/게시 모델 지원</a:t>
            </a:r>
            <a:r>
              <a:rPr lang="en-US" sz="1260"/>
              <a:t>: STOMP는 구독자(subscribers)가 특정 목적지(destination)에 메시지를 게시(publish)할 수 있는 모델을 지원하여, 이벤트 기반 프로그래밍 및 메시지 지향 미들웨어에서 널리 사용 됨.</a:t>
            </a:r>
            <a:endParaRPr sz="126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2bb05bfafa9_4_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MongoDB</a:t>
            </a:r>
            <a:endParaRPr/>
          </a:p>
        </p:txBody>
      </p:sp>
      <p:sp>
        <p:nvSpPr>
          <p:cNvPr id="1857" name="Google Shape;1857;g2bb05bfafa9_4_47"/>
          <p:cNvSpPr txBox="1"/>
          <p:nvPr/>
        </p:nvSpPr>
        <p:spPr>
          <a:xfrm>
            <a:off x="1697100" y="3563000"/>
            <a:ext cx="574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MongoDB 는 Local에 직접 설치 해서 사용 하는 방법과 클라우드 데이터베이스로 사용하는 방법이 있습니다. 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f582ec1f7d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MongoDB Atlas (클라우드 데이터 베이스 사용)</a:t>
            </a:r>
            <a:endParaRPr/>
          </a:p>
        </p:txBody>
      </p:sp>
      <p:sp>
        <p:nvSpPr>
          <p:cNvPr id="1863" name="Google Shape;1863;g2f582ec1f7d_0_0"/>
          <p:cNvSpPr txBox="1">
            <a:spLocks noGrp="1"/>
          </p:cNvSpPr>
          <p:nvPr>
            <p:ph type="body" idx="1"/>
          </p:nvPr>
        </p:nvSpPr>
        <p:spPr>
          <a:xfrm>
            <a:off x="606325" y="1152475"/>
            <a:ext cx="7868400" cy="3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클라우드 데이터베이스 플랫폼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회원 가입: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https://www.mongodb.com/cloud/atlas/register?utm_campaign=w3schools_mdb&amp;utm_source=w3schools&amp;utm_medium=referral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무료 `</a:t>
            </a:r>
            <a:r>
              <a:rPr lang="en-US" sz="1200" b="1"/>
              <a:t>공유 클러스터</a:t>
            </a:r>
            <a:r>
              <a:rPr lang="en-US" sz="1200"/>
              <a:t>` 설정 후 공급자 및 지역 설정 (Create a cluster)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디폴트 설정은 외부 접근 불가 (사용자 설정 후 IP추가 후 사용)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데이터베이스 접근 &gt; 새 사용자이름/비번 추가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네트워크 엑세스 &gt; 현재 IP 추가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클러스터 생성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mongosh (MongoDB Shell) 설치 및 CLI 접속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50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mongosh "mongodb+srv://cluster0.ex4ht.mongodb.net/myFirstDatabase" --apiVersion 1 --username YOUR_USER_NAME</a:t>
            </a:r>
            <a:endParaRPr sz="1000"/>
          </a:p>
        </p:txBody>
      </p:sp>
      <p:sp>
        <p:nvSpPr>
          <p:cNvPr id="1864" name="Google Shape;1864;g2f582ec1f7d_0_0"/>
          <p:cNvSpPr txBox="1"/>
          <p:nvPr/>
        </p:nvSpPr>
        <p:spPr>
          <a:xfrm>
            <a:off x="0" y="0"/>
            <a:ext cx="392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몽고디비 사용법 (1)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g2f582ec1f7d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7574" y="451600"/>
            <a:ext cx="4230099" cy="424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g2f582ec1f7d_0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350" y="451612"/>
            <a:ext cx="2585475" cy="39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Google Shape;1875;g2f582ec1f7d_0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875" y="152400"/>
            <a:ext cx="800224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1417968-690A-310A-D4DA-36E56107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36" y="0"/>
            <a:ext cx="70371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9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Node.js HTTP 웹 서버 만들기</a:t>
            </a:r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58794" cy="200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서버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 서버</a:t>
            </a:r>
            <a:endParaRPr/>
          </a:p>
          <a:p>
            <a:pPr marL="9144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http.Server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10541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HTTP 서버 생성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9144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var server = http.createServer([requestListener])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1" name="Google Shape;21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B531CC-EAA0-E660-183E-F8F40C90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00125"/>
            <a:ext cx="63055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048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ED3BA9-585A-18BA-A432-AD90344ADF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53"/>
          <a:stretch>
            <a:fillRect/>
          </a:stretch>
        </p:blipFill>
        <p:spPr>
          <a:xfrm>
            <a:off x="1319212" y="1214437"/>
            <a:ext cx="6505575" cy="26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7905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" name="Google Shape;1880;g2f582ec1f7d_0_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426" y="959925"/>
            <a:ext cx="4877150" cy="390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g2f582ec1f7d_0_45"/>
          <p:cNvSpPr txBox="1"/>
          <p:nvPr/>
        </p:nvSpPr>
        <p:spPr>
          <a:xfrm>
            <a:off x="367875" y="177125"/>
            <a:ext cx="844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Local  or 클라우드에 CLI 로 접속하기 위해 </a:t>
            </a:r>
            <a:r>
              <a:rPr lang="en-US" sz="22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MongoDB Shell</a:t>
            </a:r>
            <a:r>
              <a:rPr lang="en-US"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필요. </a:t>
            </a:r>
            <a:endParaRPr sz="2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g2f582ec1f7d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725" y="451563"/>
            <a:ext cx="7031926" cy="395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g2f582ec1f7d_0_24"/>
          <p:cNvSpPr txBox="1"/>
          <p:nvPr/>
        </p:nvSpPr>
        <p:spPr>
          <a:xfrm>
            <a:off x="960575" y="4584875"/>
            <a:ext cx="679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https://www.w3schools.com/mongodb/mongodb_get_started.php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2f582ec1f7d_0_33"/>
          <p:cNvSpPr txBox="1">
            <a:spLocks noGrp="1"/>
          </p:cNvSpPr>
          <p:nvPr>
            <p:ph type="body" idx="1"/>
          </p:nvPr>
        </p:nvSpPr>
        <p:spPr>
          <a:xfrm>
            <a:off x="1171200" y="163500"/>
            <a:ext cx="6801600" cy="4816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'mongodb'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MongoDB Atalas 네트워크 접속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"mongodb+srv://comstudynews:12345@cluster0.vu3uh.mongodb.net/myDatabase"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"testdb"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"testcol"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새 문서 저장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"김범준"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age: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23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`A document was inserted with the _id: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저장 된 문서 가져 오기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"Fetched document:"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215</a:t>
            </a:fld>
            <a:endParaRPr/>
          </a:p>
        </p:txBody>
      </p:sp>
      <p:sp>
        <p:nvSpPr>
          <p:cNvPr id="1898" name="Google Shape;1898;p160"/>
          <p:cNvSpPr txBox="1">
            <a:spLocks noGrp="1"/>
          </p:cNvSpPr>
          <p:nvPr>
            <p:ph type="body" idx="4294967295"/>
          </p:nvPr>
        </p:nvSpPr>
        <p:spPr>
          <a:xfrm>
            <a:off x="857450" y="1308292"/>
            <a:ext cx="82296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몽고디비 설치 파일 다운로드 </a:t>
            </a:r>
            <a:endParaRPr/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40"/>
              <a:t>https://www.mongodb.com</a:t>
            </a:r>
            <a:endParaRPr sz="1560"/>
          </a:p>
          <a:p>
            <a:pPr marL="914400" lvl="1" indent="-3327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40"/>
              <a:buChar char="○"/>
            </a:pPr>
            <a:r>
              <a:rPr lang="en-US" sz="1640"/>
              <a:t>SOLUTIONS &gt; Download Center &gt; 윈도우용 설치파일 다운로드</a:t>
            </a:r>
            <a:endParaRPr sz="1640"/>
          </a:p>
          <a:p>
            <a:pPr marL="914400" lvl="1" indent="-33274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40"/>
              <a:buChar char="○"/>
            </a:pPr>
            <a:r>
              <a:rPr lang="en-US" sz="1640"/>
              <a:t>https://www.mongodb.com/try/download/community</a:t>
            </a:r>
            <a:endParaRPr sz="1640"/>
          </a:p>
        </p:txBody>
      </p:sp>
      <p:sp>
        <p:nvSpPr>
          <p:cNvPr id="1899" name="Google Shape;1899;p160"/>
          <p:cNvSpPr txBox="1">
            <a:spLocks noGrp="1"/>
          </p:cNvSpPr>
          <p:nvPr>
            <p:ph type="title" idx="4294967295"/>
          </p:nvPr>
        </p:nvSpPr>
        <p:spPr>
          <a:xfrm>
            <a:off x="588888" y="4421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ko-KR" altLang="en-US" dirty="0"/>
              <a:t>사용 방법</a:t>
            </a:r>
            <a:r>
              <a:rPr lang="en-US" altLang="ko-KR" dirty="0"/>
              <a:t>2: </a:t>
            </a:r>
            <a:r>
              <a:rPr lang="en-US" dirty="0" err="1"/>
              <a:t>Local에</a:t>
            </a:r>
            <a:r>
              <a:rPr lang="en-US" dirty="0"/>
              <a:t> </a:t>
            </a:r>
            <a:r>
              <a:rPr lang="en-US" dirty="0" err="1"/>
              <a:t>몽고디비</a:t>
            </a:r>
            <a:r>
              <a:rPr lang="en-US" dirty="0"/>
              <a:t> </a:t>
            </a:r>
            <a:r>
              <a:rPr lang="en-US" dirty="0" err="1"/>
              <a:t>설치</a:t>
            </a:r>
            <a:r>
              <a:rPr lang="en-US" dirty="0"/>
              <a:t> 후 </a:t>
            </a:r>
            <a:r>
              <a:rPr lang="en-US" dirty="0" err="1"/>
              <a:t>사용</a:t>
            </a:r>
            <a:endParaRPr dirty="0"/>
          </a:p>
        </p:txBody>
      </p:sp>
      <p:sp>
        <p:nvSpPr>
          <p:cNvPr id="1900" name="Google Shape;1900;p160"/>
          <p:cNvSpPr txBox="1"/>
          <p:nvPr/>
        </p:nvSpPr>
        <p:spPr>
          <a:xfrm>
            <a:off x="1006200" y="3855125"/>
            <a:ext cx="713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주의:</a:t>
            </a: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이 실습에서는 Compas GUI는 설치 하지 않습니다. 몽고디비 6이상을 설치 했다면 MongoDB Shell을 별도로 설치해서 CLI 환경에서 사용해야 합니다. 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60"/>
          <p:cNvSpPr txBox="1"/>
          <p:nvPr/>
        </p:nvSpPr>
        <p:spPr>
          <a:xfrm>
            <a:off x="1472975" y="2953200"/>
            <a:ext cx="615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학습: https://www.w3schools.com/mongodb/index.php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60"/>
          <p:cNvSpPr txBox="1"/>
          <p:nvPr/>
        </p:nvSpPr>
        <p:spPr>
          <a:xfrm>
            <a:off x="0" y="11100"/>
            <a:ext cx="392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몽고디비 사용법 (2)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bbd5be1f9a_1_6"/>
          <p:cNvSpPr txBox="1"/>
          <p:nvPr/>
        </p:nvSpPr>
        <p:spPr>
          <a:xfrm>
            <a:off x="533400" y="188000"/>
            <a:ext cx="462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몽고디비 Lacal 다운로드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8" name="Google Shape;1908;g2bbd5be1f9a_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8425" y="1623100"/>
            <a:ext cx="5461749" cy="326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g2bbd5be1f9a_1_6"/>
          <p:cNvSpPr txBox="1"/>
          <p:nvPr/>
        </p:nvSpPr>
        <p:spPr>
          <a:xfrm>
            <a:off x="762000" y="878300"/>
            <a:ext cx="767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몽고디비 7.x current Version 다운로드: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https://www.mongodb.com/try/download/community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g2bbd5be1f9a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1700" y="1046037"/>
            <a:ext cx="2342899" cy="18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g2bbd5be1f9a_1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050" y="3121838"/>
            <a:ext cx="2258175" cy="17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g2bbd5be1f9a_1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927" y="3142763"/>
            <a:ext cx="2188447" cy="17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g2bbd5be1f9a_1_1"/>
          <p:cNvSpPr txBox="1">
            <a:spLocks noGrp="1"/>
          </p:cNvSpPr>
          <p:nvPr>
            <p:ph type="title" idx="4294967295"/>
          </p:nvPr>
        </p:nvSpPr>
        <p:spPr>
          <a:xfrm>
            <a:off x="589049" y="241613"/>
            <a:ext cx="80613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Local에 몽고디비 설치</a:t>
            </a:r>
            <a:endParaRPr/>
          </a:p>
        </p:txBody>
      </p:sp>
      <p:pic>
        <p:nvPicPr>
          <p:cNvPr id="1918" name="Google Shape;1918;g2bbd5be1f9a_1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75663" y="1046025"/>
            <a:ext cx="2324810" cy="18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g2bbd5be1f9a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2398" y="3142763"/>
            <a:ext cx="2188449" cy="171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g2f582ec1f7d_0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764" y="725400"/>
            <a:ext cx="7284624" cy="42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g2f582ec1f7d_0_51"/>
          <p:cNvSpPr txBox="1">
            <a:spLocks noGrp="1"/>
          </p:cNvSpPr>
          <p:nvPr>
            <p:ph type="title" idx="4294967295"/>
          </p:nvPr>
        </p:nvSpPr>
        <p:spPr>
          <a:xfrm>
            <a:off x="545424" y="20400"/>
            <a:ext cx="80613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Compass 실행 화면 (실습에 사용 안함)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2bbd5be1f9a_62_0"/>
          <p:cNvSpPr txBox="1"/>
          <p:nvPr/>
        </p:nvSpPr>
        <p:spPr>
          <a:xfrm>
            <a:off x="673300" y="4576225"/>
            <a:ext cx="797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구 버전의 CLI 에서 실습 하기 위해서는 mongo.exe 별도 다운로드 받아서 bin에 저장 후 사용.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g2bbd5be1f9a_62_0"/>
          <p:cNvSpPr txBox="1">
            <a:spLocks noGrp="1"/>
          </p:cNvSpPr>
          <p:nvPr>
            <p:ph type="title" idx="4294967295"/>
          </p:nvPr>
        </p:nvSpPr>
        <p:spPr>
          <a:xfrm>
            <a:off x="462524" y="95350"/>
            <a:ext cx="80613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MongoDB Shell 설치 및 실행</a:t>
            </a:r>
            <a:endParaRPr/>
          </a:p>
        </p:txBody>
      </p:sp>
      <p:pic>
        <p:nvPicPr>
          <p:cNvPr id="1932" name="Google Shape;1932;g2bbd5be1f9a_6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2450" y="1703950"/>
            <a:ext cx="4157099" cy="21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g2bbd5be1f9a_62_0"/>
          <p:cNvSpPr txBox="1"/>
          <p:nvPr/>
        </p:nvSpPr>
        <p:spPr>
          <a:xfrm>
            <a:off x="582225" y="739375"/>
            <a:ext cx="806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MongoDB 커뮤니티 버전을 설치 후 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MongoDB Shell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을 별도로 설치 하고 CMD에 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mongosh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입력.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몽고디비 접속 포트는 27017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4" name="Google Shape;1934;g2bbd5be1f9a_62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300" y="1431775"/>
            <a:ext cx="3829299" cy="30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chemeClr val="dk1"/>
                </a:solidFill>
              </a:rPr>
              <a:t>웹 서버 만들기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7" name="Google Shape;21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36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>
                <a:solidFill>
                  <a:schemeClr val="dk1"/>
                </a:solidFill>
              </a:rPr>
              <a:t>http 모듈 : HTTP 프로토콜로 요청하는 내용과 응답을 모두 처리할 수 있다.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100">
                <a:solidFill>
                  <a:schemeClr val="dk1"/>
                </a:solidFill>
              </a:rPr>
              <a:t>익스프레스(Express) : 좀 더 쉽고 빠르게 웹 서버를 구성 할 수 있다.</a:t>
            </a:r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924004" y="2041436"/>
            <a:ext cx="5761435" cy="1227880"/>
            <a:chOff x="722929" y="2564904"/>
            <a:chExt cx="7084893" cy="2160240"/>
          </a:xfrm>
        </p:grpSpPr>
        <p:sp>
          <p:nvSpPr>
            <p:cNvPr id="220" name="Google Shape;220;p20"/>
            <p:cNvSpPr/>
            <p:nvPr/>
          </p:nvSpPr>
          <p:spPr>
            <a:xfrm>
              <a:off x="751039" y="3638165"/>
              <a:ext cx="2016224" cy="1086979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0"/>
            <p:cNvSpPr txBox="1"/>
            <p:nvPr/>
          </p:nvSpPr>
          <p:spPr>
            <a:xfrm>
              <a:off x="722929" y="3283070"/>
              <a:ext cx="1571532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클라이언트(웹브라우저)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572000" y="3638165"/>
              <a:ext cx="3235822" cy="1086979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4427982" y="2564904"/>
              <a:ext cx="3379839" cy="432047"/>
            </a:xfrm>
            <a:prstGeom prst="rect">
              <a:avLst/>
            </a:prstGeom>
            <a:gradFill>
              <a:gsLst>
                <a:gs pos="0">
                  <a:srgbClr val="FFAE23"/>
                </a:gs>
                <a:gs pos="100000">
                  <a:srgbClr val="FFCE6C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11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모듈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6012160" y="3068960"/>
              <a:ext cx="360040" cy="49719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0"/>
            <p:cNvSpPr txBox="1"/>
            <p:nvPr/>
          </p:nvSpPr>
          <p:spPr>
            <a:xfrm>
              <a:off x="6588225" y="3226759"/>
              <a:ext cx="1141785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(1) createServer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6" name="Google Shape;226;p20"/>
            <p:cNvCxnSpPr/>
            <p:nvPr/>
          </p:nvCxnSpPr>
          <p:spPr>
            <a:xfrm rot="10800000">
              <a:off x="2767263" y="3861048"/>
              <a:ext cx="1660719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27" name="Google Shape;227;p20"/>
            <p:cNvCxnSpPr/>
            <p:nvPr/>
          </p:nvCxnSpPr>
          <p:spPr>
            <a:xfrm rot="10800000">
              <a:off x="2767262" y="4077072"/>
              <a:ext cx="1660719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228" name="Google Shape;228;p20"/>
            <p:cNvSpPr txBox="1"/>
            <p:nvPr/>
          </p:nvSpPr>
          <p:spPr>
            <a:xfrm>
              <a:off x="3200180" y="3505955"/>
              <a:ext cx="893400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사이트 요청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0"/>
            <p:cNvSpPr txBox="1"/>
            <p:nvPr/>
          </p:nvSpPr>
          <p:spPr>
            <a:xfrm>
              <a:off x="3358827" y="4108618"/>
              <a:ext cx="479423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 rot="-5400000">
              <a:off x="4560943" y="3656080"/>
              <a:ext cx="382152" cy="648073"/>
            </a:xfrm>
            <a:prstGeom prst="can">
              <a:avLst>
                <a:gd name="adj" fmla="val 25000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4460182" y="3789040"/>
              <a:ext cx="510964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5904148" y="4005065"/>
              <a:ext cx="684076" cy="648072"/>
            </a:xfrm>
            <a:prstGeom prst="ellipse">
              <a:avLst/>
            </a:prstGeom>
            <a:gradFill>
              <a:gsLst>
                <a:gs pos="0">
                  <a:srgbClr val="FFFF7D"/>
                </a:gs>
                <a:gs pos="35000">
                  <a:srgbClr val="FFFFA3"/>
                </a:gs>
                <a:gs pos="100000">
                  <a:srgbClr val="FFFFD8"/>
                </a:gs>
              </a:gsLst>
              <a:lin ang="16200000" scaled="0"/>
            </a:gradFill>
            <a:ln w="9525" cap="flat" cmpd="sng">
              <a:solidFill>
                <a:srgbClr val="EBFD3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 txBox="1"/>
            <p:nvPr/>
          </p:nvSpPr>
          <p:spPr>
            <a:xfrm>
              <a:off x="5884410" y="3697287"/>
              <a:ext cx="641072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" name="Google Shape;234;p20"/>
            <p:cNvCxnSpPr/>
            <p:nvPr/>
          </p:nvCxnSpPr>
          <p:spPr>
            <a:xfrm>
              <a:off x="5122533" y="4005064"/>
              <a:ext cx="745611" cy="24117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stealth" w="med" len="med"/>
              <a:tailEnd type="none" w="sm" len="sm"/>
            </a:ln>
          </p:spPr>
        </p:cxnSp>
        <p:sp>
          <p:nvSpPr>
            <p:cNvPr id="235" name="Google Shape;235;p20"/>
            <p:cNvSpPr txBox="1"/>
            <p:nvPr/>
          </p:nvSpPr>
          <p:spPr>
            <a:xfrm>
              <a:off x="5040547" y="4201343"/>
              <a:ext cx="712039" cy="379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(2) listen</a:t>
              </a:r>
              <a:endPara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20"/>
          <p:cNvSpPr txBox="1"/>
          <p:nvPr/>
        </p:nvSpPr>
        <p:spPr>
          <a:xfrm>
            <a:off x="939377" y="3542429"/>
            <a:ext cx="3355800" cy="1339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 객체를 만든다.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//3000번 포트로 요청 대기 포트 지정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port = 3000;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server.listen(port,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console.log('웹 서버가 시작 되었습니다.', port);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5492" y="4121638"/>
            <a:ext cx="2574536" cy="60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Google Shape;1939;g2bbd5be1f9a_62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213" y="2112598"/>
            <a:ext cx="7155575" cy="27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g2bbd5be1f9a_62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150" y="268900"/>
            <a:ext cx="6172200" cy="1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g2bbd5be1f9a_62_4"/>
          <p:cNvSpPr txBox="1"/>
          <p:nvPr/>
        </p:nvSpPr>
        <p:spPr>
          <a:xfrm>
            <a:off x="1048150" y="1278125"/>
            <a:ext cx="729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구 버전의 CLI 에서는 몽고디비 데몬 실행 확인 후 CMD에서 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실행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6이상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에서는 </a:t>
            </a:r>
            <a:r>
              <a:rPr lang="en-US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mongo.exe</a:t>
            </a:r>
            <a:r>
              <a:rPr lang="en-U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 별도로 다운로드 하거나 MongoDB Shell 사용)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6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MongoDB에서 데이터 다루기</a:t>
            </a:r>
            <a:endParaRPr/>
          </a:p>
        </p:txBody>
      </p:sp>
      <p:sp>
        <p:nvSpPr>
          <p:cNvPr id="1947" name="Google Shape;1947;p163"/>
          <p:cNvSpPr txBox="1">
            <a:spLocks noGrp="1"/>
          </p:cNvSpPr>
          <p:nvPr>
            <p:ph type="body" idx="4294967295"/>
          </p:nvPr>
        </p:nvSpPr>
        <p:spPr>
          <a:xfrm>
            <a:off x="588975" y="1145575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모든 데이터 관련 형식은 모두 JSON형태이다</a:t>
            </a:r>
            <a:endParaRPr/>
          </a:p>
        </p:txBody>
      </p:sp>
      <p:graphicFrame>
        <p:nvGraphicFramePr>
          <p:cNvPr id="1948" name="Google Shape;1948;p163"/>
          <p:cNvGraphicFramePr/>
          <p:nvPr/>
        </p:nvGraphicFramePr>
        <p:xfrm>
          <a:off x="873917" y="1627636"/>
          <a:ext cx="7776850" cy="1656925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388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RDBMS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MongoDB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TABLE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COLLECTION(컬렉션)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ROW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DOCUMENT(도큐먼트-문서)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COLUMN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FIELD(필드)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PRIMARY KEY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OBJECT_ID Field(오브젝트 ID 필드)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RELATIONSHIP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EMBEDED &amp; LINK(임베디드 &amp; 링크)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9" name="Google Shape;1949;p163"/>
          <p:cNvSpPr txBox="1"/>
          <p:nvPr/>
        </p:nvSpPr>
        <p:spPr>
          <a:xfrm>
            <a:off x="673219" y="3366402"/>
            <a:ext cx="82296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RDB와 MongoDB 쿼리 비교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50" name="Google Shape;1950;p163"/>
          <p:cNvGraphicFramePr/>
          <p:nvPr/>
        </p:nvGraphicFramePr>
        <p:xfrm>
          <a:off x="827584" y="3813888"/>
          <a:ext cx="7869550" cy="55625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393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RDB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MongoDB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create table emp(no number(3) );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db.createCollection({"emp"});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222</a:t>
            </a:fld>
            <a:endParaRPr/>
          </a:p>
        </p:txBody>
      </p:sp>
      <p:sp>
        <p:nvSpPr>
          <p:cNvPr id="1956" name="Google Shape;1956;p164"/>
          <p:cNvSpPr txBox="1">
            <a:spLocks noGrp="1"/>
          </p:cNvSpPr>
          <p:nvPr>
            <p:ph type="body" idx="4294967295"/>
          </p:nvPr>
        </p:nvSpPr>
        <p:spPr>
          <a:xfrm>
            <a:off x="740625" y="950925"/>
            <a:ext cx="74889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몽고디비 설치 확인 (몽고쉘 사용)</a:t>
            </a:r>
            <a:endParaRPr sz="2000"/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mongosh</a:t>
            </a:r>
            <a:endParaRPr/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r>
              <a:rPr lang="en-US" sz="2000"/>
              <a:t>데이터베이스 지정 </a:t>
            </a:r>
            <a:r>
              <a:rPr lang="en-US" sz="1600">
                <a:solidFill>
                  <a:srgbClr val="FF0000"/>
                </a:solidFill>
              </a:rPr>
              <a:t>(use 명령어를 사용 하면 DB 자동 생성 or 선택)</a:t>
            </a:r>
            <a:endParaRPr sz="2000">
              <a:solidFill>
                <a:srgbClr val="FF0000"/>
              </a:solidFill>
            </a:endParaRPr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use local</a:t>
            </a:r>
            <a:endParaRPr/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db에 users 컬렉션 만들고 문서 insert</a:t>
            </a:r>
            <a:endParaRPr/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db.users.insertOne({name:'방탄소년단', age:21})</a:t>
            </a:r>
            <a:endParaRPr/>
          </a:p>
          <a:p>
            <a:pPr marL="457200" lvl="0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users컬렉션에 있는 모든 문서 객체를 반환</a:t>
            </a:r>
            <a:endParaRPr sz="2000"/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db.users.find()</a:t>
            </a:r>
            <a:endParaRPr/>
          </a:p>
          <a:p>
            <a:pPr marL="914400" lvl="1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db.users.find({},{_id:false})</a:t>
            </a:r>
            <a:endParaRPr sz="1600"/>
          </a:p>
        </p:txBody>
      </p:sp>
      <p:sp>
        <p:nvSpPr>
          <p:cNvPr id="1957" name="Google Shape;1957;p16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  <p:pic>
        <p:nvPicPr>
          <p:cNvPr id="1958" name="Google Shape;1958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9225" y="2621825"/>
            <a:ext cx="4179376" cy="21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2050" y="306188"/>
            <a:ext cx="3700399" cy="939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223</a:t>
            </a:fld>
            <a:endParaRPr/>
          </a:p>
        </p:txBody>
      </p:sp>
      <p:sp>
        <p:nvSpPr>
          <p:cNvPr id="1965" name="Google Shape;1965;p165"/>
          <p:cNvSpPr txBox="1">
            <a:spLocks noGrp="1"/>
          </p:cNvSpPr>
          <p:nvPr>
            <p:ph type="body" idx="4294967295"/>
          </p:nvPr>
        </p:nvSpPr>
        <p:spPr>
          <a:xfrm>
            <a:off x="759625" y="1058875"/>
            <a:ext cx="7470000" cy="3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몽고디비</a:t>
            </a:r>
            <a:r>
              <a:rPr lang="en-US" sz="2000" dirty="0"/>
              <a:t> </a:t>
            </a:r>
            <a:r>
              <a:rPr lang="en-US" sz="2000" dirty="0" err="1"/>
              <a:t>실행</a:t>
            </a:r>
            <a:endParaRPr sz="2000" dirty="0"/>
          </a:p>
          <a:p>
            <a:pPr marL="914400" lvl="1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800" dirty="0" err="1"/>
              <a:t>mongosh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데이터베이스</a:t>
            </a:r>
            <a:r>
              <a:rPr lang="en-US" sz="2000" dirty="0"/>
              <a:t> </a:t>
            </a:r>
            <a:r>
              <a:rPr lang="en-US" sz="2000" dirty="0" err="1"/>
              <a:t>생성</a:t>
            </a:r>
            <a:endParaRPr sz="20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/>
              <a:t>use [</a:t>
            </a:r>
            <a:r>
              <a:rPr lang="en-US" sz="1600" dirty="0" err="1"/>
              <a:t>데이터베이스명</a:t>
            </a:r>
            <a:r>
              <a:rPr lang="en-US" sz="1600" dirty="0"/>
              <a:t>] </a:t>
            </a:r>
            <a:r>
              <a:rPr lang="en-US" sz="1600" dirty="0" err="1"/>
              <a:t>명령</a:t>
            </a:r>
            <a:r>
              <a:rPr lang="en-US" sz="1600" dirty="0"/>
              <a:t> </a:t>
            </a:r>
            <a:r>
              <a:rPr lang="en-US" sz="1600" dirty="0" err="1"/>
              <a:t>사용</a:t>
            </a:r>
            <a:r>
              <a:rPr lang="en-US" sz="1600" dirty="0"/>
              <a:t>.</a:t>
            </a:r>
            <a:endParaRPr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/>
              <a:t>use vehicle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현재</a:t>
            </a:r>
            <a:r>
              <a:rPr lang="en-US" sz="2000" dirty="0"/>
              <a:t> </a:t>
            </a:r>
            <a:r>
              <a:rPr lang="en-US" sz="2000" dirty="0" err="1"/>
              <a:t>사용중인</a:t>
            </a:r>
            <a:r>
              <a:rPr lang="en-US" sz="2000" dirty="0"/>
              <a:t> </a:t>
            </a:r>
            <a:r>
              <a:rPr lang="en-US" sz="2000" dirty="0" err="1"/>
              <a:t>DB명</a:t>
            </a:r>
            <a:r>
              <a:rPr lang="en-US" sz="2000" dirty="0"/>
              <a:t> </a:t>
            </a:r>
            <a:r>
              <a:rPr lang="en-US" sz="2000" dirty="0" err="1"/>
              <a:t>출력</a:t>
            </a:r>
            <a:endParaRPr sz="20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</a:t>
            </a:r>
            <a:endParaRPr sz="16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컬렉션에</a:t>
            </a:r>
            <a:r>
              <a:rPr lang="en-US" sz="2000" dirty="0"/>
              <a:t> </a:t>
            </a:r>
            <a:r>
              <a:rPr lang="en-US" sz="2000" dirty="0" err="1"/>
              <a:t>데이터</a:t>
            </a:r>
            <a:r>
              <a:rPr lang="en-US" sz="2000" dirty="0"/>
              <a:t> </a:t>
            </a:r>
            <a:r>
              <a:rPr lang="en-US" sz="2000" dirty="0" err="1"/>
              <a:t>저장</a:t>
            </a:r>
            <a:endParaRPr sz="20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db.컬렉션.insertOne</a:t>
            </a:r>
            <a:r>
              <a:rPr lang="en-US" sz="1600" dirty="0"/>
              <a:t>({}) </a:t>
            </a:r>
            <a:r>
              <a:rPr lang="en-US" sz="1600" dirty="0" err="1"/>
              <a:t>명령</a:t>
            </a:r>
            <a:r>
              <a:rPr lang="en-US" sz="1600" dirty="0"/>
              <a:t> </a:t>
            </a:r>
            <a:r>
              <a:rPr lang="en-US" sz="1600" dirty="0" err="1"/>
              <a:t>사용</a:t>
            </a:r>
            <a:r>
              <a:rPr lang="en-US" sz="1600" dirty="0"/>
              <a:t>.</a:t>
            </a:r>
            <a:endParaRPr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db.car.insertOne</a:t>
            </a:r>
            <a:r>
              <a:rPr lang="en-US" sz="1600" dirty="0"/>
              <a:t>({name:'SM5',price:3000,company:'SAMSUNG',year:2023});</a:t>
            </a:r>
            <a:endParaRPr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db.car.insertMany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E50000"/>
                </a:solidFill>
              </a:rPr>
              <a:t>[</a:t>
            </a:r>
            <a:r>
              <a:rPr lang="en-US" sz="1600" dirty="0">
                <a:solidFill>
                  <a:srgbClr val="0C5ADB"/>
                </a:solidFill>
              </a:rPr>
              <a:t>{name:'Sonata',price:3500,company:'HYUNDAI',year:2022},</a:t>
            </a:r>
            <a:endParaRPr dirty="0">
              <a:solidFill>
                <a:srgbClr val="0C5ADB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352"/>
              <a:buNone/>
            </a:pPr>
            <a:r>
              <a:rPr lang="en-US" sz="1600" dirty="0">
                <a:solidFill>
                  <a:srgbClr val="0C5ADB"/>
                </a:solidFill>
              </a:rPr>
              <a:t>{name:'BMW',price:6000,company:'BMW',year:2022},</a:t>
            </a:r>
            <a:endParaRPr sz="1600" dirty="0">
              <a:solidFill>
                <a:srgbClr val="0C5ADB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2352"/>
              <a:buNone/>
            </a:pPr>
            <a:r>
              <a:rPr lang="en-US" sz="1600" dirty="0">
                <a:solidFill>
                  <a:srgbClr val="0C5ADB"/>
                </a:solidFill>
              </a:rPr>
              <a:t>{name:'K7',price:4000,company:'KIA',year:2023}</a:t>
            </a:r>
            <a:r>
              <a:rPr lang="en-US" sz="1600" dirty="0">
                <a:solidFill>
                  <a:srgbClr val="E50000"/>
                </a:solidFill>
              </a:rPr>
              <a:t>]</a:t>
            </a:r>
            <a:r>
              <a:rPr lang="en-US" sz="1600" dirty="0"/>
              <a:t>);</a:t>
            </a:r>
            <a:endParaRPr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 dirty="0" err="1"/>
              <a:t>컬렉션에</a:t>
            </a:r>
            <a:r>
              <a:rPr lang="en-US" sz="2000" dirty="0"/>
              <a:t> </a:t>
            </a:r>
            <a:r>
              <a:rPr lang="en-US" sz="2000" dirty="0" err="1"/>
              <a:t>있는</a:t>
            </a:r>
            <a:r>
              <a:rPr lang="en-US" sz="2000" dirty="0"/>
              <a:t> </a:t>
            </a:r>
            <a:r>
              <a:rPr lang="en-US" sz="2000" dirty="0" err="1"/>
              <a:t>모든</a:t>
            </a:r>
            <a:r>
              <a:rPr lang="en-US" sz="2000" dirty="0"/>
              <a:t> </a:t>
            </a:r>
            <a:r>
              <a:rPr lang="en-US" sz="2000" dirty="0" err="1"/>
              <a:t>문서객체</a:t>
            </a:r>
            <a:r>
              <a:rPr lang="en-US" sz="2000" dirty="0"/>
              <a:t> </a:t>
            </a:r>
            <a:r>
              <a:rPr lang="en-US" sz="2000" dirty="0" err="1"/>
              <a:t>반환</a:t>
            </a:r>
            <a:endParaRPr sz="20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db.car.find</a:t>
            </a:r>
            <a:r>
              <a:rPr lang="en-US" sz="1600" dirty="0"/>
              <a:t>()</a:t>
            </a:r>
            <a:endParaRPr sz="1600" dirty="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 dirty="0" err="1"/>
              <a:t>db.car.find</a:t>
            </a:r>
            <a:r>
              <a:rPr lang="en-US" sz="1600" dirty="0"/>
              <a:t>({}, {_id: false})</a:t>
            </a:r>
            <a:endParaRPr sz="1600" dirty="0"/>
          </a:p>
        </p:txBody>
      </p:sp>
      <p:sp>
        <p:nvSpPr>
          <p:cNvPr id="1966" name="Google Shape;1966;p16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224</a:t>
            </a:fld>
            <a:endParaRPr/>
          </a:p>
        </p:txBody>
      </p:sp>
      <p:sp>
        <p:nvSpPr>
          <p:cNvPr id="1972" name="Google Shape;1972;p166"/>
          <p:cNvSpPr txBox="1">
            <a:spLocks noGrp="1"/>
          </p:cNvSpPr>
          <p:nvPr>
            <p:ph type="body" idx="4294967295"/>
          </p:nvPr>
        </p:nvSpPr>
        <p:spPr>
          <a:xfrm>
            <a:off x="613875" y="822000"/>
            <a:ext cx="5319900" cy="3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다양한 find() 사용법</a:t>
            </a:r>
            <a:endParaRPr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db.car.find({name:'K7'});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db.car.find({name:'K7'},</a:t>
            </a:r>
            <a:r>
              <a:rPr lang="en-US" sz="1374">
                <a:solidFill>
                  <a:srgbClr val="FF0000"/>
                </a:solidFill>
              </a:rPr>
              <a:t>{_id:false}</a:t>
            </a:r>
            <a:r>
              <a:rPr lang="en-US" sz="1374"/>
              <a:t>);</a:t>
            </a:r>
            <a:endParaRPr sz="13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db.car.find({name:'K7'}, </a:t>
            </a:r>
            <a:r>
              <a:rPr lang="en-US" sz="1374">
                <a:solidFill>
                  <a:srgbClr val="E50000"/>
                </a:solidFill>
              </a:rPr>
              <a:t>{price: true}</a:t>
            </a:r>
            <a:r>
              <a:rPr lang="en-US" sz="1374"/>
              <a:t>);</a:t>
            </a:r>
            <a:endParaRPr sz="1374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이상, 초과</a:t>
            </a:r>
            <a:endParaRPr sz="1374">
              <a:solidFill>
                <a:srgbClr val="008000"/>
              </a:solidFill>
            </a:endParaRPr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</a:t>
            </a:r>
            <a:r>
              <a:rPr lang="en-US" sz="1374">
                <a:solidFill>
                  <a:srgbClr val="FF0000"/>
                </a:solidFill>
              </a:rPr>
              <a:t>{$gte:3500}</a:t>
            </a:r>
            <a:r>
              <a:rPr lang="en-US" sz="1374"/>
              <a:t>},{_id:false});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</a:t>
            </a:r>
            <a:r>
              <a:rPr lang="en-US" sz="1374">
                <a:solidFill>
                  <a:srgbClr val="FF0000"/>
                </a:solidFill>
              </a:rPr>
              <a:t>$gt</a:t>
            </a:r>
            <a:r>
              <a:rPr lang="en-US" sz="1374"/>
              <a:t>:3500}},{_id:false});</a:t>
            </a:r>
            <a:endParaRPr sz="974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이하, 미만</a:t>
            </a:r>
            <a:endParaRPr sz="1374">
              <a:solidFill>
                <a:srgbClr val="008000"/>
              </a:solidFill>
            </a:endParaRPr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</a:t>
            </a:r>
            <a:r>
              <a:rPr lang="en-US" sz="1374">
                <a:solidFill>
                  <a:srgbClr val="FF0000"/>
                </a:solidFill>
              </a:rPr>
              <a:t>$lte</a:t>
            </a:r>
            <a:r>
              <a:rPr lang="en-US" sz="1374"/>
              <a:t>:3500}},{_id:false});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</a:t>
            </a:r>
            <a:r>
              <a:rPr lang="en-US" sz="1374">
                <a:solidFill>
                  <a:srgbClr val="FF0000"/>
                </a:solidFill>
              </a:rPr>
              <a:t>$lt</a:t>
            </a:r>
            <a:r>
              <a:rPr lang="en-US" sz="1374"/>
              <a:t>:3500}},{_id:false});</a:t>
            </a:r>
            <a:endParaRPr sz="1374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검색 개수</a:t>
            </a:r>
            <a:endParaRPr sz="13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db.car.find({price:{$gte:3500}},{_id:false}).</a:t>
            </a:r>
            <a:r>
              <a:rPr lang="en-US" sz="1374">
                <a:solidFill>
                  <a:srgbClr val="FF0000"/>
                </a:solidFill>
              </a:rPr>
              <a:t>count()</a:t>
            </a:r>
            <a:r>
              <a:rPr lang="en-US" sz="1374"/>
              <a:t>;</a:t>
            </a:r>
            <a:endParaRPr sz="974"/>
          </a:p>
          <a:p>
            <a:pPr marL="914400" lvl="1" indent="-2904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4"/>
              <a:buChar char="○"/>
            </a:pPr>
            <a:r>
              <a:rPr lang="en-US" sz="1374">
                <a:solidFill>
                  <a:srgbClr val="008000"/>
                </a:solidFill>
              </a:rPr>
              <a:t>// 하나만 검색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</a:t>
            </a:r>
            <a:r>
              <a:rPr lang="en-US" sz="1374">
                <a:solidFill>
                  <a:srgbClr val="FF0000"/>
                </a:solidFill>
              </a:rPr>
              <a:t>findOne()</a:t>
            </a:r>
            <a:r>
              <a:rPr lang="en-US" sz="1374"/>
              <a:t>;</a:t>
            </a:r>
            <a:endParaRPr sz="974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74">
                <a:solidFill>
                  <a:srgbClr val="008000"/>
                </a:solidFill>
              </a:rPr>
              <a:t>// 내림차순 정렬, 오름차순 정렬</a:t>
            </a:r>
            <a:endParaRPr sz="1374">
              <a:solidFill>
                <a:srgbClr val="008000"/>
              </a:solidFill>
            </a:endParaRPr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db.car.find().</a:t>
            </a:r>
            <a:r>
              <a:rPr lang="en-US" sz="1374">
                <a:solidFill>
                  <a:srgbClr val="FF0000"/>
                </a:solidFill>
              </a:rPr>
              <a:t>sort({name:1})</a:t>
            </a:r>
            <a:r>
              <a:rPr lang="en-US" sz="1374"/>
              <a:t>;</a:t>
            </a:r>
            <a:endParaRPr sz="9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db.car.find({},{_id:false}).</a:t>
            </a:r>
            <a:r>
              <a:rPr lang="en-US" sz="1374">
                <a:solidFill>
                  <a:srgbClr val="E50000"/>
                </a:solidFill>
              </a:rPr>
              <a:t>sort({name:-1})</a:t>
            </a:r>
            <a:r>
              <a:rPr lang="en-US" sz="1374"/>
              <a:t>;</a:t>
            </a:r>
            <a:endParaRPr sz="1374"/>
          </a:p>
          <a:p>
            <a:pPr marL="914400" lvl="1" indent="-31586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4"/>
              <a:buChar char="○"/>
            </a:pPr>
            <a:r>
              <a:rPr lang="en-US" sz="1374"/>
              <a:t>db.car.find({},{_id:false}).</a:t>
            </a:r>
            <a:r>
              <a:rPr lang="en-US" sz="1374">
                <a:solidFill>
                  <a:srgbClr val="E50000"/>
                </a:solidFill>
              </a:rPr>
              <a:t>sort({price:-1})</a:t>
            </a:r>
            <a:r>
              <a:rPr lang="en-US" sz="1374"/>
              <a:t>;</a:t>
            </a:r>
            <a:endParaRPr sz="1374"/>
          </a:p>
        </p:txBody>
      </p:sp>
      <p:sp>
        <p:nvSpPr>
          <p:cNvPr id="1973" name="Google Shape;1973;p166"/>
          <p:cNvSpPr txBox="1">
            <a:spLocks noGrp="1"/>
          </p:cNvSpPr>
          <p:nvPr>
            <p:ph type="title" idx="4294967295"/>
          </p:nvPr>
        </p:nvSpPr>
        <p:spPr>
          <a:xfrm>
            <a:off x="554913" y="1920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225</a:t>
            </a:fld>
            <a:endParaRPr/>
          </a:p>
        </p:txBody>
      </p:sp>
      <p:sp>
        <p:nvSpPr>
          <p:cNvPr id="1979" name="Google Shape;1979;p167"/>
          <p:cNvSpPr txBox="1">
            <a:spLocks noGrp="1"/>
          </p:cNvSpPr>
          <p:nvPr>
            <p:ph type="body" idx="4294967295"/>
          </p:nvPr>
        </p:nvSpPr>
        <p:spPr>
          <a:xfrm>
            <a:off x="315700" y="919175"/>
            <a:ext cx="5583900" cy="3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도큐먼트의 값 수정하기 (updateOne, updateMany)</a:t>
            </a:r>
            <a:endParaRPr sz="160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db.car.updateOne({name:'K7'},</a:t>
            </a:r>
            <a:r>
              <a:rPr lang="en-US" sz="1260">
                <a:solidFill>
                  <a:srgbClr val="FF0000"/>
                </a:solidFill>
              </a:rPr>
              <a:t>{$set:{price:1000}}</a:t>
            </a:r>
            <a:r>
              <a:rPr lang="en-US" sz="1260"/>
              <a:t>);</a:t>
            </a:r>
            <a:endParaRPr sz="126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db.car.updateMany({price:</a:t>
            </a:r>
            <a:r>
              <a:rPr lang="en-US" sz="1260">
                <a:solidFill>
                  <a:srgbClr val="FF0000"/>
                </a:solidFill>
              </a:rPr>
              <a:t>{$lte:3500}</a:t>
            </a:r>
            <a:r>
              <a:rPr lang="en-US" sz="1260"/>
              <a:t>},</a:t>
            </a:r>
            <a:r>
              <a:rPr lang="en-US" sz="1260">
                <a:solidFill>
                  <a:srgbClr val="FF0000"/>
                </a:solidFill>
              </a:rPr>
              <a:t>{$set:{price:1000}}</a:t>
            </a:r>
            <a:r>
              <a:rPr lang="en-US" sz="1260"/>
              <a:t>);</a:t>
            </a:r>
            <a:endParaRPr sz="126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첫번째 파라미터 : 검색조건</a:t>
            </a:r>
            <a:endParaRPr sz="126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두번째 파라미터: 변경할 내용</a:t>
            </a:r>
            <a:endParaRPr sz="1260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6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도큐먼트(데이터) 제거</a:t>
            </a:r>
            <a:endParaRPr sz="160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db.car.deleteOne({price:</a:t>
            </a:r>
            <a:r>
              <a:rPr lang="en-US" sz="1260">
                <a:solidFill>
                  <a:srgbClr val="FF0000"/>
                </a:solidFill>
              </a:rPr>
              <a:t>{$lte:1000}</a:t>
            </a:r>
            <a:r>
              <a:rPr lang="en-US" sz="1260"/>
              <a:t>});</a:t>
            </a:r>
            <a:endParaRPr sz="126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db.car.deleteMany({price:</a:t>
            </a:r>
            <a:r>
              <a:rPr lang="en-US" sz="1260">
                <a:solidFill>
                  <a:srgbClr val="FF0000"/>
                </a:solidFill>
              </a:rPr>
              <a:t>{$lte:3500}</a:t>
            </a:r>
            <a:r>
              <a:rPr lang="en-US" sz="1260"/>
              <a:t>});</a:t>
            </a:r>
            <a:endParaRPr sz="1260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6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새로운 컬렉션 생성(use 명령에 포함 되었다.)</a:t>
            </a:r>
            <a:endParaRPr sz="143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db.createCollection('newCar');</a:t>
            </a:r>
            <a:endParaRPr sz="1090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60"/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모든 컬렉션 목록 보기</a:t>
            </a:r>
            <a:endParaRPr sz="1600"/>
          </a:p>
          <a:p>
            <a:pPr marL="914400" lvl="1" indent="-3086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-US" sz="1260"/>
              <a:t>db.getCollectionNames()</a:t>
            </a:r>
            <a:endParaRPr sz="1260"/>
          </a:p>
        </p:txBody>
      </p:sp>
      <p:sp>
        <p:nvSpPr>
          <p:cNvPr id="1980" name="Google Shape;1980;p167"/>
          <p:cNvSpPr txBox="1">
            <a:spLocks noGrp="1"/>
          </p:cNvSpPr>
          <p:nvPr>
            <p:ph type="title" idx="4294967295"/>
          </p:nvPr>
        </p:nvSpPr>
        <p:spPr>
          <a:xfrm>
            <a:off x="391395" y="214325"/>
            <a:ext cx="5317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  <p:pic>
        <p:nvPicPr>
          <p:cNvPr id="1981" name="Google Shape;1981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0825" y="1512350"/>
            <a:ext cx="3149751" cy="320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226</a:t>
            </a:fld>
            <a:endParaRPr/>
          </a:p>
        </p:txBody>
      </p:sp>
      <p:sp>
        <p:nvSpPr>
          <p:cNvPr id="1987" name="Google Shape;1987;p168"/>
          <p:cNvSpPr txBox="1">
            <a:spLocks noGrp="1"/>
          </p:cNvSpPr>
          <p:nvPr>
            <p:ph type="body" idx="4294967295"/>
          </p:nvPr>
        </p:nvSpPr>
        <p:spPr>
          <a:xfrm>
            <a:off x="845075" y="1152525"/>
            <a:ext cx="36921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현재 DB에서 </a:t>
            </a:r>
            <a:r>
              <a:rPr lang="en-US" sz="1700" b="1"/>
              <a:t>컬렉션</a:t>
            </a:r>
            <a:r>
              <a:rPr lang="en-US" sz="1700"/>
              <a:t> 제거</a:t>
            </a:r>
            <a:endParaRPr sz="17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db.car.drop()</a:t>
            </a:r>
            <a:endParaRPr sz="11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현재 접속 DB 제거</a:t>
            </a:r>
            <a:endParaRPr sz="17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db.dropDatabase()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빠져나오기</a:t>
            </a:r>
            <a:endParaRPr sz="19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/>
              <a:t>exit</a:t>
            </a:r>
            <a:endParaRPr sz="1500"/>
          </a:p>
        </p:txBody>
      </p:sp>
      <p:sp>
        <p:nvSpPr>
          <p:cNvPr id="1988" name="Google Shape;1988;p168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몽고디비 사용</a:t>
            </a:r>
            <a:endParaRPr/>
          </a:p>
        </p:txBody>
      </p:sp>
      <p:pic>
        <p:nvPicPr>
          <p:cNvPr id="1989" name="Google Shape;1989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1" y="1248802"/>
            <a:ext cx="3949775" cy="239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2f582ec1f7d_0_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Nodejs에서 MongoDB 연동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228</a:t>
            </a:fld>
            <a:endParaRPr/>
          </a:p>
        </p:txBody>
      </p:sp>
      <p:sp>
        <p:nvSpPr>
          <p:cNvPr id="2000" name="Google Shape;2000;p169"/>
          <p:cNvSpPr txBox="1">
            <a:spLocks noGrp="1"/>
          </p:cNvSpPr>
          <p:nvPr>
            <p:ph type="body" idx="4294967295"/>
          </p:nvPr>
        </p:nvSpPr>
        <p:spPr>
          <a:xfrm>
            <a:off x="588975" y="1048225"/>
            <a:ext cx="76407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433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80"/>
              <a:buChar char="●"/>
            </a:pPr>
            <a:r>
              <a:rPr lang="en-US" sz="1979"/>
              <a:t>mongojs 모듈 설치 (</a:t>
            </a:r>
            <a:r>
              <a:rPr lang="en-US" sz="1979" b="1"/>
              <a:t>가장 원시적인</a:t>
            </a:r>
            <a:r>
              <a:rPr lang="en-US" sz="1979"/>
              <a:t> 몽고디비 드라이버)</a:t>
            </a:r>
            <a:endParaRPr sz="1979"/>
          </a:p>
          <a:p>
            <a:pPr marL="914400" lvl="1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npm install mongojs --save</a:t>
            </a:r>
            <a:endParaRPr sz="1700"/>
          </a:p>
        </p:txBody>
      </p:sp>
      <p:sp>
        <p:nvSpPr>
          <p:cNvPr id="2001" name="Google Shape;2001;p16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Node.js에서 MongoDB 연동</a:t>
            </a:r>
            <a:endParaRPr/>
          </a:p>
        </p:txBody>
      </p:sp>
      <p:sp>
        <p:nvSpPr>
          <p:cNvPr id="2002" name="Google Shape;2002;p169"/>
          <p:cNvSpPr txBox="1"/>
          <p:nvPr/>
        </p:nvSpPr>
        <p:spPr>
          <a:xfrm>
            <a:off x="819600" y="1977675"/>
            <a:ext cx="3752100" cy="1851300"/>
          </a:xfrm>
          <a:prstGeom prst="rect">
            <a:avLst/>
          </a:prstGeom>
          <a:solidFill>
            <a:srgbClr val="20202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node.js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프로젝트와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연동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테스트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require("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('vehicle', ['car']);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 err="1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db.car.find</a:t>
            </a: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(function(err, data) {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console.log(data);</a:t>
            </a:r>
            <a:endParaRPr sz="125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50" b="0" i="0" u="none" strike="noStrike" cap="none" dirty="0">
                <a:solidFill>
                  <a:srgbClr val="FFD17D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600" b="0" i="0" u="none" strike="noStrike" cap="none" dirty="0">
              <a:solidFill>
                <a:srgbClr val="FFD17D"/>
              </a:solidFill>
              <a:highlight>
                <a:srgbClr val="20202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3" name="Google Shape;2003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5724" y="1977684"/>
            <a:ext cx="3800026" cy="286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69"/>
          <p:cNvSpPr txBox="1"/>
          <p:nvPr/>
        </p:nvSpPr>
        <p:spPr>
          <a:xfrm>
            <a:off x="543425" y="4389125"/>
            <a:ext cx="384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주의: 최신 몽고디비 모듈에서는 적용 안될 수도 있습니다.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2f5ffcccadc_4_1"/>
          <p:cNvSpPr txBox="1"/>
          <p:nvPr/>
        </p:nvSpPr>
        <p:spPr>
          <a:xfrm>
            <a:off x="4704950" y="339950"/>
            <a:ext cx="4221600" cy="4538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node.js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프로젝트와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연동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테스트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결과를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웹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브라우저에서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출력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4EC9B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express'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'vehicle'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'car'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 dirty="0">
                <a:solidFill>
                  <a:srgbClr val="B5CEA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"GET - / 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요청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..."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mongojs는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옛날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기술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콜백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함수로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처리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0" i="0" u="none" strike="noStrike" cap="none" dirty="0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600" b="0" i="0" u="none" strike="noStrike" cap="none" dirty="0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'&lt;table border="1"&gt;'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`&lt;tr&gt;&lt;td&gt;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&lt;/td&gt;&lt;td&gt;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</a:t>
            </a:r>
            <a:endParaRPr sz="600" b="1" i="0" u="none" strike="noStrike" cap="none" dirty="0">
              <a:solidFill>
                <a:srgbClr val="CE9178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    &lt;td&gt;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compny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&lt;/td&gt;&lt;td&gt;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-US" sz="60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&lt;/td&gt;&lt;/tr&gt;`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});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+= </a:t>
            </a:r>
            <a:r>
              <a:rPr lang="en-US" sz="60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"&lt;/table&gt;"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600" b="1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60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1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60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600" b="0" i="0" u="none" strike="noStrike" cap="none" dirty="0">
                <a:solidFill>
                  <a:srgbClr val="C586C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600" b="0" i="0" u="none" strike="noStrike" cap="none" dirty="0" err="1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db가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연결되지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않았습니다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!"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600" b="0" i="0" u="none" strike="noStrike" cap="none" dirty="0" err="1">
                <a:solidFill>
                  <a:srgbClr val="4EC9B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 err="1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 err="1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일체유심조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씨크리트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백견이불여일타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600" b="0" i="0" u="none" strike="noStrike" cap="none" dirty="0" err="1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중요</a:t>
            </a:r>
            <a:r>
              <a:rPr lang="en-US" sz="600" b="0" i="0" u="none" strike="noStrike" cap="none" dirty="0">
                <a:solidFill>
                  <a:srgbClr val="6A9955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 b="0" i="0" u="none" strike="noStrike" cap="none" dirty="0">
              <a:solidFill>
                <a:srgbClr val="6A9955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600" b="0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서버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600" b="0" i="0" u="none" strike="noStrike" cap="none" dirty="0" err="1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실행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중&gt;&gt;&gt; http://localhost: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600" b="0" i="0" u="none" strike="noStrike" cap="none" dirty="0">
                <a:solidFill>
                  <a:srgbClr val="4FC1FF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600" b="0" i="0" u="none" strike="noStrike" cap="none" dirty="0">
                <a:solidFill>
                  <a:srgbClr val="DCDCAA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600" b="0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600" b="0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600" b="0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10" name="Google Shape;2010;g2f5ffcccadc_4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800" y="1876425"/>
            <a:ext cx="275272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g2f5ffcccadc_4_1"/>
          <p:cNvSpPr txBox="1">
            <a:spLocks noGrp="1"/>
          </p:cNvSpPr>
          <p:nvPr>
            <p:ph type="title" idx="4294967295"/>
          </p:nvPr>
        </p:nvSpPr>
        <p:spPr>
          <a:xfrm>
            <a:off x="394575" y="214325"/>
            <a:ext cx="4267200" cy="10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Node.js에서 MongoDB 연동</a:t>
            </a:r>
            <a:endParaRPr/>
          </a:p>
          <a:p>
            <a:pPr marL="457200" lvl="0" indent="-3695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66"/>
              <a:t>mongojs 모듈 사용</a:t>
            </a:r>
            <a:endParaRPr sz="2466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웹서버 만들기</a:t>
            </a:r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57406" cy="1462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listen(port, [hostname], [backlog], [callback]) : 서버를 실행하여 대기시킵니다.</a:t>
            </a:r>
            <a:endParaRPr/>
          </a:p>
          <a:p>
            <a:pPr marL="457200" lvl="0" indent="-317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close(callback) : 서버를 종료 합니다.</a:t>
            </a:r>
            <a:endParaRPr/>
          </a:p>
          <a:p>
            <a:pPr marL="457200" lvl="0" indent="-317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본인 PC의 ip알아내기 cmd 명령어</a:t>
            </a:r>
            <a:endParaRPr sz="1100"/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000"/>
              <a:buChar char="○"/>
            </a:pPr>
            <a:r>
              <a:rPr lang="en-US" sz="1000"/>
              <a:t>ipconfig /all</a:t>
            </a:r>
            <a:endParaRPr/>
          </a:p>
          <a:p>
            <a:pPr marL="457200" lvl="0" indent="-31728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3636"/>
              <a:buChar char="●"/>
            </a:pPr>
            <a:r>
              <a:rPr lang="en-US" sz="1100"/>
              <a:t>리눅스에서 ip알아내기 명령어</a:t>
            </a:r>
            <a:endParaRPr sz="1100"/>
          </a:p>
          <a:p>
            <a:pPr marL="914400" lvl="1" indent="-29749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000"/>
              <a:buChar char="○"/>
            </a:pPr>
            <a:r>
              <a:rPr lang="en-US" sz="1000"/>
              <a:t>ifconfig</a:t>
            </a:r>
            <a:endParaRPr sz="10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0000"/>
              <a:buNone/>
            </a:pPr>
            <a:endParaRPr sz="1000"/>
          </a:p>
        </p:txBody>
      </p:sp>
      <p:sp>
        <p:nvSpPr>
          <p:cNvPr id="244" name="Google Shape;24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923299" y="3166963"/>
            <a:ext cx="4148700" cy="1700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 객체를 만든다.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endParaRPr sz="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//웹 서버를 시작하여 host와 port 지정 설정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host = "192.168.0.51";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port = 3000;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server.listen(port, host, '50000', function() {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console.log('웹 서버가 시작 되었습니다. %s:%d', host, port);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lang="en-US" sz="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9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8142" y="3884969"/>
            <a:ext cx="3074038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2bbdc86acac_8_1"/>
          <p:cNvSpPr txBox="1"/>
          <p:nvPr/>
        </p:nvSpPr>
        <p:spPr>
          <a:xfrm>
            <a:off x="525175" y="436038"/>
            <a:ext cx="4197900" cy="4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 dirty="0" err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 dirty="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900" b="0" i="0" u="none" strike="noStrike" cap="none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 dirty="0" err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mongojs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'vehicle'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'car'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 dirty="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 dirty="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900" b="0" i="0" u="none" strike="noStrike" cap="none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express'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 dirty="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 dirty="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 dirty="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 dirty="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 dirty="0" err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1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1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900" b="1" i="0" u="none" strike="noStrike" cap="none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ejs</a:t>
            </a:r>
            <a:r>
              <a:rPr lang="en-US" sz="900" b="1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1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 dirty="0" err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1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1" i="0" u="none" strike="noStrike" cap="none" dirty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</a:t>
            </a:r>
            <a:r>
              <a:rPr lang="en-US" sz="900" b="1" i="0" u="none" strike="noStrike" cap="none" dirty="0" err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dirname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n-US" sz="900" b="1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"/views"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1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 err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'/car'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900" b="0" i="0" u="none" strike="noStrike" cap="none" dirty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 dirty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900" b="0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 dirty="0" err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9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 dirty="0" err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9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0" i="0" u="none" strike="noStrike" cap="none" dirty="0" err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900" b="1" i="0" u="none" strike="noStrike" cap="none" dirty="0" err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9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 dirty="0" err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1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900" b="1" i="0" u="none" strike="noStrike" cap="none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900" b="1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900" b="1" i="0" u="none" strike="noStrike" cap="none" dirty="0" err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lang="en-US" sz="900" b="1" i="0" u="none" strike="noStrike" cap="none" dirty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 b="1" i="0" u="none" strike="noStrike" cap="none" dirty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900" b="1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 b="1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900" b="1" i="0" u="none" strike="noStrike" cap="none" dirty="0" err="1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900" b="1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1" i="0" u="none" strike="noStrike" cap="none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1" i="0" u="none" strike="noStrike" cap="none" dirty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1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900" b="1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 dirty="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900" b="0" i="0" u="none" strike="noStrike" cap="none" dirty="0" err="1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9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 err="1">
                <a:solidFill>
                  <a:srgbClr val="0070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900" b="0" i="0" u="none" strike="noStrike" cap="none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 dirty="0" err="1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US" sz="900" b="0" i="0" u="none" strike="noStrike" cap="none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900" b="0" i="0" u="none" strike="noStrike" cap="none" dirty="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 b="0" i="0" u="none" strike="noStrike" cap="none" dirty="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900" b="0" i="0" u="none" strike="noStrike" cap="none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서버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 b="0" i="0" u="none" strike="noStrike" cap="none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실행</a:t>
            </a:r>
            <a:r>
              <a:rPr lang="en-US" sz="900" b="0" i="0" u="none" strike="noStrike" cap="none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중 ...'</a:t>
            </a: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 b="0" i="0" u="none" strike="noStrike" cap="none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9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7" name="Google Shape;2017;g2bbdc86acac_8_1"/>
          <p:cNvPicPr preferRelativeResize="0"/>
          <p:nvPr/>
        </p:nvPicPr>
        <p:blipFill rotWithShape="1">
          <a:blip r:embed="rId3">
            <a:alphaModFix/>
          </a:blip>
          <a:srcRect t="-1781"/>
          <a:stretch/>
        </p:blipFill>
        <p:spPr>
          <a:xfrm>
            <a:off x="5219775" y="1020625"/>
            <a:ext cx="2763875" cy="27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g2bbdc86acac_8_1"/>
          <p:cNvSpPr txBox="1"/>
          <p:nvPr/>
        </p:nvSpPr>
        <p:spPr>
          <a:xfrm>
            <a:off x="5163925" y="144400"/>
            <a:ext cx="357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app.js가 src 아래에 있어도 node_modules의 모듈을 사용하는데는 문제가 없다.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f67513ca47_0_30"/>
          <p:cNvSpPr txBox="1"/>
          <p:nvPr/>
        </p:nvSpPr>
        <p:spPr>
          <a:xfrm>
            <a:off x="262300" y="-14100"/>
            <a:ext cx="4686600" cy="51717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중고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차 </a:t>
            </a:r>
            <a:r>
              <a:rPr lang="en-US" sz="105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목록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i="0" u="none" strike="noStrike" cap="none" dirty="0">
                <a:solidFill>
                  <a:srgbClr val="F44747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i="0" u="none" strike="noStrike" cap="none" dirty="0">
                <a:solidFill>
                  <a:srgbClr val="9CDCFE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 b="1" i="0" u="none" strike="noStrike" cap="none" dirty="0">
                <a:solidFill>
                  <a:srgbClr val="CE9178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"100%"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NO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COMPANY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 err="1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th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05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carList.forEach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((car, index)=&gt;{</a:t>
            </a:r>
            <a:endParaRPr sz="105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05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index %&gt;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car.name %&gt;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</a:t>
            </a:r>
            <a:r>
              <a:rPr lang="en-US" sz="105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car.price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%&gt;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</a:t>
            </a:r>
            <a:r>
              <a:rPr lang="en-US" sz="105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car.company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%&gt;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&lt;%= </a:t>
            </a:r>
            <a:r>
              <a:rPr lang="en-US" sz="1050" b="1" i="0" u="none" strike="noStrike" cap="none" dirty="0" err="1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car.year</a:t>
            </a: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%&gt;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td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tr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&lt;%</a:t>
            </a:r>
            <a:endParaRPr sz="105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%&gt;</a:t>
            </a:r>
            <a:endParaRPr sz="1050" b="1" i="0" u="none" strike="noStrike" cap="none" dirty="0">
              <a:solidFill>
                <a:srgbClr val="D4D4D4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 dirty="0">
                <a:solidFill>
                  <a:srgbClr val="D4D4D4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 dirty="0">
                <a:solidFill>
                  <a:srgbClr val="569CD6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table</a:t>
            </a:r>
            <a:r>
              <a:rPr lang="en-US" sz="1050" b="1" i="0" u="none" strike="noStrike" cap="none" dirty="0">
                <a:solidFill>
                  <a:srgbClr val="808080"/>
                </a:solidFill>
                <a:highlight>
                  <a:srgbClr val="20202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 dirty="0">
              <a:solidFill>
                <a:srgbClr val="808080"/>
              </a:solidFill>
              <a:highlight>
                <a:srgbClr val="20202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24" name="Google Shape;2024;g2f67513ca47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650" y="1773925"/>
            <a:ext cx="3146100" cy="18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232</a:t>
            </a:fld>
            <a:endParaRPr/>
          </a:p>
        </p:txBody>
      </p:sp>
      <p:sp>
        <p:nvSpPr>
          <p:cNvPr id="2030" name="Google Shape;2030;p170"/>
          <p:cNvSpPr txBox="1">
            <a:spLocks noGrp="1"/>
          </p:cNvSpPr>
          <p:nvPr>
            <p:ph type="body" idx="4294967295"/>
          </p:nvPr>
        </p:nvSpPr>
        <p:spPr>
          <a:xfrm>
            <a:off x="740625" y="1112850"/>
            <a:ext cx="7488900" cy="3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513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35"/>
              <a:buChar char="●"/>
            </a:pPr>
            <a:r>
              <a:rPr lang="en-US" sz="1835" dirty="0" err="1"/>
              <a:t>몽고디비</a:t>
            </a:r>
            <a:r>
              <a:rPr lang="en-US" sz="1835" dirty="0"/>
              <a:t> </a:t>
            </a:r>
            <a:r>
              <a:rPr lang="en-US" sz="1835" dirty="0" err="1"/>
              <a:t>모듈</a:t>
            </a:r>
            <a:r>
              <a:rPr lang="en-US" sz="1835" dirty="0"/>
              <a:t> </a:t>
            </a:r>
            <a:r>
              <a:rPr lang="en-US" sz="1835" dirty="0" err="1"/>
              <a:t>설치</a:t>
            </a:r>
            <a:endParaRPr sz="1835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npm</a:t>
            </a:r>
            <a:r>
              <a:rPr lang="en-US" dirty="0"/>
              <a:t> install </a:t>
            </a:r>
            <a:r>
              <a:rPr lang="en-US" dirty="0" err="1"/>
              <a:t>mongodb</a:t>
            </a:r>
            <a:r>
              <a:rPr lang="en-US" dirty="0"/>
              <a:t> --save</a:t>
            </a:r>
            <a:endParaRPr sz="1200" dirty="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참조</a:t>
            </a:r>
            <a:r>
              <a:rPr lang="en-US" dirty="0"/>
              <a:t> </a:t>
            </a:r>
            <a:r>
              <a:rPr lang="en-US" dirty="0" err="1"/>
              <a:t>문서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 u="sng" dirty="0">
                <a:solidFill>
                  <a:schemeClr val="hlink"/>
                </a:solidFill>
                <a:hlinkClick r:id="rId3"/>
              </a:rPr>
              <a:t>https://www.npmjs.com/package/mongodb</a:t>
            </a:r>
            <a:endParaRPr sz="1200" dirty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https://www.mongodb.com/languages/mongodb-with-nodejs</a:t>
            </a:r>
            <a:endParaRPr sz="1200" dirty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u="sng" dirty="0">
                <a:solidFill>
                  <a:schemeClr val="hlink"/>
                </a:solidFill>
                <a:hlinkClick r:id="rId5"/>
              </a:rPr>
              <a:t>https://www.npmjs.com/package/mongodb?activeTab=readme</a:t>
            </a:r>
            <a:endParaRPr sz="1200" dirty="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dirty="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--save </a:t>
            </a:r>
            <a:r>
              <a:rPr lang="en-US" dirty="0" err="1"/>
              <a:t>옵션은</a:t>
            </a:r>
            <a:r>
              <a:rPr lang="en-US" dirty="0"/>
              <a:t> </a:t>
            </a:r>
            <a:r>
              <a:rPr lang="en-US" dirty="0" err="1"/>
              <a:t>package.json</a:t>
            </a:r>
            <a:r>
              <a:rPr lang="en-US" dirty="0"/>
              <a:t> </a:t>
            </a:r>
            <a:r>
              <a:rPr lang="en-US" dirty="0" err="1"/>
              <a:t>파일이</a:t>
            </a:r>
            <a:r>
              <a:rPr lang="en-US" dirty="0"/>
              <a:t> </a:t>
            </a:r>
            <a:r>
              <a:rPr lang="en-US" dirty="0" err="1"/>
              <a:t>없으면</a:t>
            </a:r>
            <a:r>
              <a:rPr lang="en-US" dirty="0"/>
              <a:t> </a:t>
            </a:r>
            <a:r>
              <a:rPr lang="en-US" dirty="0" err="1"/>
              <a:t>error를</a:t>
            </a:r>
            <a:r>
              <a:rPr lang="en-US" dirty="0"/>
              <a:t> </a:t>
            </a:r>
            <a:r>
              <a:rPr lang="en-US" dirty="0" err="1"/>
              <a:t>표시한다</a:t>
            </a:r>
            <a:r>
              <a:rPr lang="en-US" dirty="0"/>
              <a:t>.</a:t>
            </a:r>
            <a:endParaRPr sz="1600" dirty="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 dirty="0" err="1"/>
              <a:t>참고</a:t>
            </a:r>
            <a:r>
              <a:rPr lang="en-US" sz="1200" dirty="0"/>
              <a:t>: </a:t>
            </a:r>
            <a:r>
              <a:rPr lang="en-US" sz="1200" dirty="0" err="1"/>
              <a:t>모듈</a:t>
            </a:r>
            <a:r>
              <a:rPr lang="en-US" sz="1200" dirty="0"/>
              <a:t> </a:t>
            </a:r>
            <a:r>
              <a:rPr lang="en-US" sz="1200" dirty="0" err="1"/>
              <a:t>설치</a:t>
            </a:r>
            <a:r>
              <a:rPr lang="en-US" sz="1200" dirty="0"/>
              <a:t> </a:t>
            </a:r>
            <a:r>
              <a:rPr lang="en-US" sz="1200" dirty="0" err="1"/>
              <a:t>전에</a:t>
            </a:r>
            <a:r>
              <a:rPr lang="en-US" sz="1200" dirty="0"/>
              <a:t> </a:t>
            </a:r>
            <a:r>
              <a:rPr lang="en-US" sz="1200" dirty="0" err="1"/>
              <a:t>해당</a:t>
            </a:r>
            <a:r>
              <a:rPr lang="en-US" sz="1200" dirty="0"/>
              <a:t> </a:t>
            </a:r>
            <a:r>
              <a:rPr lang="en-US" sz="1200" dirty="0" err="1"/>
              <a:t>프로젝트에서</a:t>
            </a:r>
            <a:r>
              <a:rPr lang="en-US" sz="1200" dirty="0"/>
              <a:t> </a:t>
            </a:r>
            <a:r>
              <a:rPr lang="en-US" sz="1200" dirty="0" err="1"/>
              <a:t>npm</a:t>
            </a:r>
            <a:r>
              <a:rPr lang="en-US" sz="1200" dirty="0"/>
              <a:t> </a:t>
            </a:r>
            <a:r>
              <a:rPr lang="en-US" sz="1200" dirty="0" err="1"/>
              <a:t>init</a:t>
            </a:r>
            <a:r>
              <a:rPr lang="en-US" sz="1200" dirty="0"/>
              <a:t> </a:t>
            </a:r>
            <a:r>
              <a:rPr lang="en-US" sz="1200" dirty="0" err="1"/>
              <a:t>명령을</a:t>
            </a:r>
            <a:r>
              <a:rPr lang="en-US" sz="1200" dirty="0"/>
              <a:t> </a:t>
            </a:r>
            <a:r>
              <a:rPr lang="en-US" sz="1200" dirty="0" err="1"/>
              <a:t>실행해서</a:t>
            </a:r>
            <a:r>
              <a:rPr lang="en-US" sz="1200" dirty="0"/>
              <a:t> </a:t>
            </a:r>
            <a:r>
              <a:rPr lang="en-US" sz="1200" dirty="0" err="1"/>
              <a:t>package.json</a:t>
            </a:r>
            <a:r>
              <a:rPr lang="en-US" sz="1200" dirty="0"/>
              <a:t> </a:t>
            </a:r>
            <a:r>
              <a:rPr lang="en-US" sz="1200" dirty="0" err="1"/>
              <a:t>파일을</a:t>
            </a:r>
            <a:r>
              <a:rPr lang="en-US" sz="1200" dirty="0"/>
              <a:t> </a:t>
            </a:r>
            <a:r>
              <a:rPr lang="en-US" sz="1200" dirty="0" err="1"/>
              <a:t>생성한다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2031" name="Google Shape;2031;p17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익스프레스에서 몽고디비 사용 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f67513ca47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Nodjs에서 MongoClient 준비</a:t>
            </a:r>
            <a:endParaRPr/>
          </a:p>
        </p:txBody>
      </p:sp>
      <p:sp>
        <p:nvSpPr>
          <p:cNvPr id="2037" name="Google Shape;2037;g2f67513ca47_0_0"/>
          <p:cNvSpPr txBox="1">
            <a:spLocks noGrp="1"/>
          </p:cNvSpPr>
          <p:nvPr>
            <p:ph type="body" idx="1"/>
          </p:nvPr>
        </p:nvSpPr>
        <p:spPr>
          <a:xfrm>
            <a:off x="532025" y="1152475"/>
            <a:ext cx="4260300" cy="1746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"mongodb://localhost:27017"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2038" name="Google Shape;2038;g2f67513ca47_0_0"/>
          <p:cNvSpPr txBox="1"/>
          <p:nvPr/>
        </p:nvSpPr>
        <p:spPr>
          <a:xfrm>
            <a:off x="532025" y="3278550"/>
            <a:ext cx="7143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참고1)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https://www.mongodb.com/ko-kr/docs/drivers/node/current/usage-examples/insertOne/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참고2)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https://www.npmjs.com/package/mongodb?activeTab=readme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0fb04d1a13_1_3"/>
          <p:cNvSpPr txBox="1">
            <a:spLocks noGrp="1"/>
          </p:cNvSpPr>
          <p:nvPr>
            <p:ph type="body" idx="1"/>
          </p:nvPr>
        </p:nvSpPr>
        <p:spPr>
          <a:xfrm>
            <a:off x="701475" y="609425"/>
            <a:ext cx="4816800" cy="44592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 dirty="0" err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://127.0.0.1"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클라이언트를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서버에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연결합니다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(v4.7부터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선택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사항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연결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설정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및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확인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({}, {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projection: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});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forEach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"Connected successfully to server"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완료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오류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발생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시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클라이언트가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닫힘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50" b="1" dirty="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4" name="Google Shape;2044;g20fb04d1a13_1_3"/>
          <p:cNvSpPr txBox="1"/>
          <p:nvPr/>
        </p:nvSpPr>
        <p:spPr>
          <a:xfrm>
            <a:off x="402750" y="69325"/>
            <a:ext cx="833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"mongodb"</a:t>
            </a:r>
            <a:r>
              <a:rPr lang="en-US" sz="1600" b="1" i="0" u="none" strike="noStrike" cap="none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600" b="1" i="0" u="none" strike="noStrike" cap="none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"^5.0.1" 이상 모듈에서는 콜백함수 대신 </a:t>
            </a:r>
            <a:r>
              <a:rPr lang="en-US" sz="1600" b="1" i="0" u="none" strike="noStrike" cap="none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600" b="1" i="0" u="none" strike="noStrike" cap="none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를 이용.</a:t>
            </a:r>
            <a:endParaRPr sz="1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f582ec1f7d_0_80"/>
          <p:cNvSpPr txBox="1">
            <a:spLocks noGrp="1"/>
          </p:cNvSpPr>
          <p:nvPr>
            <p:ph type="body" idx="1"/>
          </p:nvPr>
        </p:nvSpPr>
        <p:spPr>
          <a:xfrm>
            <a:off x="235500" y="370400"/>
            <a:ext cx="4260300" cy="3506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'http'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'path'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 dirty="0" err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'view engine'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ejs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'views'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__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dirname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"../views"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MongoDB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연결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문자열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://localhost:27017"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dirty="0"/>
          </a:p>
        </p:txBody>
      </p:sp>
      <p:sp>
        <p:nvSpPr>
          <p:cNvPr id="2050" name="Google Shape;2050;g2f582ec1f7d_0_80"/>
          <p:cNvSpPr txBox="1">
            <a:spLocks noGrp="1"/>
          </p:cNvSpPr>
          <p:nvPr>
            <p:ph type="body" idx="1"/>
          </p:nvPr>
        </p:nvSpPr>
        <p:spPr>
          <a:xfrm>
            <a:off x="4686625" y="370400"/>
            <a:ext cx="4260300" cy="4350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'/car'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'vehicle'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'car'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MongoDB에서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데이터를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조회합니다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({}).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toArray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"Error fetching cars"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), ()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서버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실행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중 &gt;&gt;&gt; http://localhost: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 dirty="0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2f67513ca47_0_7"/>
          <p:cNvSpPr txBox="1">
            <a:spLocks noGrp="1"/>
          </p:cNvSpPr>
          <p:nvPr>
            <p:ph type="title"/>
          </p:nvPr>
        </p:nvSpPr>
        <p:spPr>
          <a:xfrm>
            <a:off x="311700" y="148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server.js 구조</a:t>
            </a:r>
            <a:endParaRPr/>
          </a:p>
        </p:txBody>
      </p:sp>
      <p:sp>
        <p:nvSpPr>
          <p:cNvPr id="2056" name="Google Shape;2056;g2f67513ca47_0_7"/>
          <p:cNvSpPr txBox="1">
            <a:spLocks noGrp="1"/>
          </p:cNvSpPr>
          <p:nvPr>
            <p:ph type="body" idx="1"/>
          </p:nvPr>
        </p:nvSpPr>
        <p:spPr>
          <a:xfrm>
            <a:off x="739850" y="720950"/>
            <a:ext cx="4534800" cy="4172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"http"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"express"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700" b="1" dirty="0" err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 = </a:t>
            </a:r>
            <a:r>
              <a:rPr lang="en-US" sz="70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7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"path"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bodyParser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"body-parser"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"views"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__</a:t>
            </a:r>
            <a:r>
              <a:rPr lang="en-US" sz="7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dirname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"../views"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"view engine"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7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ejs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bodyParser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urlencoded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lang="en-US" sz="70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extended: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bodyParser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__</a:t>
            </a:r>
            <a:r>
              <a:rPr lang="en-US" sz="7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dirname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"public"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 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7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mongodb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://localhost:27017"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 err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MongoClient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"vehicle"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"car"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70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70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70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700" b="1" dirty="0" err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70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7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서버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7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실행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중 &gt;&gt;&gt; http://localhost:</a:t>
            </a: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70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70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7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7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7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700" dirty="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2f67513ca47_0_13"/>
          <p:cNvSpPr txBox="1">
            <a:spLocks noGrp="1"/>
          </p:cNvSpPr>
          <p:nvPr>
            <p:ph type="title"/>
          </p:nvPr>
        </p:nvSpPr>
        <p:spPr>
          <a:xfrm>
            <a:off x="311700" y="51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app.get(`/car`, (req, res)=&gt;{}) 내용</a:t>
            </a:r>
            <a:endParaRPr/>
          </a:p>
        </p:txBody>
      </p:sp>
      <p:sp>
        <p:nvSpPr>
          <p:cNvPr id="2062" name="Google Shape;2062;g2f67513ca47_0_13"/>
          <p:cNvSpPr txBox="1">
            <a:spLocks noGrp="1"/>
          </p:cNvSpPr>
          <p:nvPr>
            <p:ph type="body" idx="1"/>
          </p:nvPr>
        </p:nvSpPr>
        <p:spPr>
          <a:xfrm>
            <a:off x="725850" y="740150"/>
            <a:ext cx="4260300" cy="422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{};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sort: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},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//projection: { _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id:true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name:1, company:1, price:1, year:1 }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projection: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{}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find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countDocuments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)) === </a:t>
            </a:r>
            <a:r>
              <a:rPr lang="en-US" sz="1050" b="1" dirty="0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"No documents found!"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ko-KR" alt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　　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[];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of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carList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 (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21198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dirty="0"/>
          </a:p>
        </p:txBody>
      </p:sp>
      <p:pic>
        <p:nvPicPr>
          <p:cNvPr id="2063" name="Google Shape;2063;g2f67513ca47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5576" y="2716675"/>
            <a:ext cx="4220378" cy="1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f67513ca47_0_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자동차 정보 입력 폼</a:t>
            </a:r>
            <a:endParaRPr/>
          </a:p>
        </p:txBody>
      </p:sp>
      <p:sp>
        <p:nvSpPr>
          <p:cNvPr id="2069" name="Google Shape;2069;g2f67513ca47_0_37"/>
          <p:cNvSpPr txBox="1">
            <a:spLocks noGrp="1"/>
          </p:cNvSpPr>
          <p:nvPr>
            <p:ph type="body" idx="1"/>
          </p:nvPr>
        </p:nvSpPr>
        <p:spPr>
          <a:xfrm>
            <a:off x="727550" y="1815900"/>
            <a:ext cx="6291900" cy="1428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"AVANTE"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PRICE: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"price"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"2500"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COMPANY: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"company"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"HYUNDAI"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YEAR: 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"year"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"2022"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8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8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8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"저장"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 b="1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8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n-US" sz="850" b="1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/>
          </a:p>
        </p:txBody>
      </p:sp>
      <p:sp>
        <p:nvSpPr>
          <p:cNvPr id="2070" name="Google Shape;2070;g2f67513ca47_0_37"/>
          <p:cNvSpPr txBox="1"/>
          <p:nvPr/>
        </p:nvSpPr>
        <p:spPr>
          <a:xfrm>
            <a:off x="555000" y="1305900"/>
            <a:ext cx="378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public &gt; CarInput.html 파일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1" name="Google Shape;2071;g2f67513ca47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800" y="3480575"/>
            <a:ext cx="2913150" cy="1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f67513ca47_0_18"/>
          <p:cNvSpPr txBox="1">
            <a:spLocks noGrp="1"/>
          </p:cNvSpPr>
          <p:nvPr>
            <p:ph type="title"/>
          </p:nvPr>
        </p:nvSpPr>
        <p:spPr>
          <a:xfrm>
            <a:off x="311700" y="51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app.post(`/car`, (req, res)=&gt;{}) 내용</a:t>
            </a:r>
            <a:endParaRPr/>
          </a:p>
        </p:txBody>
      </p:sp>
      <p:sp>
        <p:nvSpPr>
          <p:cNvPr id="2077" name="Google Shape;2077;g2f67513ca47_0_18"/>
          <p:cNvSpPr txBox="1">
            <a:spLocks noGrp="1"/>
          </p:cNvSpPr>
          <p:nvPr>
            <p:ph type="body" idx="1"/>
          </p:nvPr>
        </p:nvSpPr>
        <p:spPr>
          <a:xfrm>
            <a:off x="656800" y="776925"/>
            <a:ext cx="6286800" cy="41886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price: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price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company: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company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year: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year</a:t>
            </a:r>
            <a:endParaRPr sz="1050" b="1">
              <a:solidFill>
                <a:srgbClr val="9CDCFE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cars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insertOne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`A document was inserted with the _id: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insertedId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"/car"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웹 서버 만들기</a:t>
            </a:r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클라이언트가 웹 서버 요청 시 발생하는 이벤트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connection </a:t>
            </a:r>
            <a:r>
              <a:rPr lang="en-US">
                <a:solidFill>
                  <a:srgbClr val="FF0000"/>
                </a:solidFill>
              </a:rPr>
              <a:t>: </a:t>
            </a:r>
            <a:r>
              <a:rPr lang="en-US" sz="1200">
                <a:solidFill>
                  <a:srgbClr val="FF0000"/>
                </a:solidFill>
              </a:rPr>
              <a:t>클라이언트가 접속하여 연결이 </a:t>
            </a:r>
            <a:r>
              <a:rPr lang="en-US" sz="1200"/>
              <a:t>만들어질 때 발생하는 이벤트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request : </a:t>
            </a:r>
            <a:r>
              <a:rPr lang="en-US">
                <a:solidFill>
                  <a:srgbClr val="FF0000"/>
                </a:solidFill>
              </a:rPr>
              <a:t>클라이언트가 요청할 </a:t>
            </a:r>
            <a:r>
              <a:rPr lang="en-US"/>
              <a:t>때 발생하는 이벤트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close : </a:t>
            </a:r>
            <a:r>
              <a:rPr lang="en-US">
                <a:solidFill>
                  <a:srgbClr val="FF0000"/>
                </a:solidFill>
              </a:rPr>
              <a:t>서버를 종료할 </a:t>
            </a:r>
            <a:r>
              <a:rPr lang="en-US"/>
              <a:t>때 발생하는 이벤트</a:t>
            </a:r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34acfae9792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완성된 REST API 서버 코드 (CRUD 포함)</a:t>
            </a:r>
            <a:endParaRPr/>
          </a:p>
        </p:txBody>
      </p:sp>
      <p:sp>
        <p:nvSpPr>
          <p:cNvPr id="2083" name="Google Shape;2083;g34acfae9792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다음</a:t>
            </a:r>
            <a:r>
              <a:rPr lang="en-US" dirty="0"/>
              <a:t> </a:t>
            </a:r>
            <a:r>
              <a:rPr lang="en-US" dirty="0" err="1"/>
              <a:t>링크</a:t>
            </a:r>
            <a:r>
              <a:rPr lang="en-US" dirty="0"/>
              <a:t> </a:t>
            </a:r>
            <a:r>
              <a:rPr lang="en-US" dirty="0" err="1"/>
              <a:t>확인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https://www.notion.so/3-MongoDB-67926a2061d04395b18069c332a638b1?pvs=4#1d1a3ca97a40807e850fe49859c87af8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2f67513ca47_0_57"/>
          <p:cNvSpPr txBox="1">
            <a:spLocks noGrp="1"/>
          </p:cNvSpPr>
          <p:nvPr>
            <p:ph type="title"/>
          </p:nvPr>
        </p:nvSpPr>
        <p:spPr>
          <a:xfrm>
            <a:off x="311700" y="1973301"/>
            <a:ext cx="8520600" cy="11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400" dirty="0" err="1"/>
              <a:t>TodoList</a:t>
            </a:r>
            <a:r>
              <a:rPr lang="en-US" dirty="0"/>
              <a:t> </a:t>
            </a:r>
            <a:br>
              <a:rPr lang="en-US" dirty="0"/>
            </a:br>
            <a:r>
              <a:rPr lang="en-US" sz="2700" dirty="0"/>
              <a:t>(</a:t>
            </a:r>
            <a:r>
              <a:rPr lang="en-US" sz="2700" dirty="0" err="1"/>
              <a:t>mongodb연동</a:t>
            </a:r>
            <a:r>
              <a:rPr lang="en-US" sz="2700" dirty="0"/>
              <a:t>, EJS </a:t>
            </a:r>
            <a:r>
              <a:rPr lang="ko-KR" altLang="en-US" sz="2700" dirty="0" err="1"/>
              <a:t>뷰템플릿</a:t>
            </a:r>
            <a:r>
              <a:rPr lang="en-US" sz="2700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2f67513ca47_0_69"/>
          <p:cNvSpPr txBox="1">
            <a:spLocks noGrp="1"/>
          </p:cNvSpPr>
          <p:nvPr>
            <p:ph type="title"/>
          </p:nvPr>
        </p:nvSpPr>
        <p:spPr>
          <a:xfrm>
            <a:off x="266099" y="132790"/>
            <a:ext cx="4647871" cy="461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1600" dirty="0"/>
              <a:t>MongoDB </a:t>
            </a:r>
            <a:r>
              <a:rPr lang="en-US" sz="1600" dirty="0" err="1"/>
              <a:t>데이터</a:t>
            </a:r>
            <a:r>
              <a:rPr lang="en-US" sz="1600" dirty="0"/>
              <a:t> </a:t>
            </a:r>
            <a:r>
              <a:rPr lang="en-US" sz="1600" dirty="0" err="1"/>
              <a:t>만들기</a:t>
            </a:r>
            <a:r>
              <a:rPr lang="en-US" sz="1600" dirty="0"/>
              <a:t> </a:t>
            </a:r>
            <a:r>
              <a:rPr lang="ko-KR" altLang="en-US" sz="1600" dirty="0"/>
              <a:t>및 </a:t>
            </a:r>
            <a:r>
              <a:rPr lang="en-US" altLang="ko-KR" sz="1600" dirty="0"/>
              <a:t>Node.js </a:t>
            </a:r>
            <a:r>
              <a:rPr lang="ko-KR" altLang="en-US" sz="1600" dirty="0"/>
              <a:t>프로젝트 생성</a:t>
            </a:r>
            <a:endParaRPr sz="1600" dirty="0"/>
          </a:p>
        </p:txBody>
      </p:sp>
      <p:sp>
        <p:nvSpPr>
          <p:cNvPr id="2094" name="Google Shape;2094;g2f67513ca47_0_69"/>
          <p:cNvSpPr txBox="1">
            <a:spLocks noGrp="1"/>
          </p:cNvSpPr>
          <p:nvPr>
            <p:ph type="body" idx="1"/>
          </p:nvPr>
        </p:nvSpPr>
        <p:spPr>
          <a:xfrm>
            <a:off x="280967" y="594732"/>
            <a:ext cx="2833939" cy="1613027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db.todolist.insertMany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{title:"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밥먹기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done:false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{title:"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잠자기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done:false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{title:"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공부하기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done:true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{title:"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친구랑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놀기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105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done:false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8FC76F-40BE-1F5F-D4C2-D1EF5E1E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69" y="594732"/>
            <a:ext cx="2162661" cy="4014439"/>
          </a:xfrm>
          <a:prstGeom prst="rect">
            <a:avLst/>
          </a:prstGeom>
        </p:spPr>
      </p:pic>
      <p:sp>
        <p:nvSpPr>
          <p:cNvPr id="2116" name="Google Shape;2116;g2f67513ca47_0_74"/>
          <p:cNvSpPr txBox="1">
            <a:spLocks/>
          </p:cNvSpPr>
          <p:nvPr/>
        </p:nvSpPr>
        <p:spPr>
          <a:xfrm>
            <a:off x="3392521" y="594732"/>
            <a:ext cx="2710914" cy="3850888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package.json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Font typeface="Arial"/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중간 생략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"scripts"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"dev"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nodemon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 index.js"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중간 생략 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"dependencies"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cors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"^2.8.5"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ejs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"^3.1.10"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"express"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"^5.1.0"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mongodb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"^6.18.0"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mongojs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"^3.1.0"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},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devDependencies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nodemon</a:t>
            </a:r>
            <a:r>
              <a:rPr lang="en-US" altLang="ko-KR" sz="1200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"^3.1.10"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Font typeface="Arial"/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1FCFB-5DD0-469D-4A21-1082E8FC93CA}"/>
              </a:ext>
            </a:extLst>
          </p:cNvPr>
          <p:cNvSpPr txBox="1"/>
          <p:nvPr/>
        </p:nvSpPr>
        <p:spPr>
          <a:xfrm>
            <a:off x="3392521" y="4609171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&gt; </a:t>
            </a:r>
            <a:r>
              <a:rPr lang="en-US" altLang="ko-KR" sz="1100" dirty="0" err="1"/>
              <a:t>npm</a:t>
            </a:r>
            <a:r>
              <a:rPr lang="ko-KR" altLang="en-US" sz="1100" dirty="0"/>
              <a:t> </a:t>
            </a:r>
            <a:r>
              <a:rPr lang="en-US" altLang="ko-KR" sz="1100" dirty="0"/>
              <a:t>install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B4987-1B0C-E98D-32F6-103D600324EC}"/>
              </a:ext>
            </a:extLst>
          </p:cNvPr>
          <p:cNvSpPr txBox="1"/>
          <p:nvPr/>
        </p:nvSpPr>
        <p:spPr>
          <a:xfrm>
            <a:off x="251441" y="2366287"/>
            <a:ext cx="2916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mongosh</a:t>
            </a:r>
            <a:r>
              <a:rPr lang="ko-KR" altLang="en-US" sz="1200" dirty="0"/>
              <a:t>를 이용한 </a:t>
            </a:r>
            <a:r>
              <a:rPr lang="en-US" altLang="ko-KR" sz="1200" dirty="0" err="1"/>
              <a:t>db</a:t>
            </a:r>
            <a:r>
              <a:rPr lang="en-US" altLang="ko-KR" sz="1200" dirty="0"/>
              <a:t> </a:t>
            </a:r>
            <a:r>
              <a:rPr lang="ko-KR" altLang="en-US" sz="1200" dirty="0"/>
              <a:t>채 </a:t>
            </a:r>
            <a:r>
              <a:rPr lang="en-US" altLang="ko-KR" sz="1200" dirty="0"/>
              <a:t>collection </a:t>
            </a:r>
            <a:r>
              <a:rPr lang="ko-KR" altLang="en-US" sz="1200" dirty="0"/>
              <a:t>생성</a:t>
            </a:r>
            <a:endParaRPr lang="en-US" altLang="ko-KR" sz="1200" dirty="0"/>
          </a:p>
          <a:p>
            <a:r>
              <a:rPr lang="en-US" altLang="ko-KR" sz="1200" dirty="0"/>
              <a:t>&gt; use local </a:t>
            </a:r>
            <a:r>
              <a:rPr lang="ko-KR" altLang="en-US" sz="1200" dirty="0"/>
              <a:t>후 위 코드 붙여 넣기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>
          <a:extLst>
            <a:ext uri="{FF2B5EF4-FFF2-40B4-BE49-F238E27FC236}">
              <a16:creationId xmlns:a16="http://schemas.microsoft.com/office/drawing/2014/main" id="{B13439EF-12BA-A2DB-E8FB-38082051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f67513ca47_0_74">
            <a:extLst>
              <a:ext uri="{FF2B5EF4-FFF2-40B4-BE49-F238E27FC236}">
                <a16:creationId xmlns:a16="http://schemas.microsoft.com/office/drawing/2014/main" id="{B19831D3-6597-7ED0-E420-4D6E388E2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542692"/>
            <a:ext cx="8520600" cy="4332119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endParaRPr lang="en-US" altLang="ko-KR" sz="1200" dirty="0">
              <a:solidFill>
                <a:schemeClr val="bg1"/>
              </a:solidFill>
              <a:highlight>
                <a:srgbClr val="1E1E1E"/>
              </a:highlight>
            </a:endParaRPr>
          </a:p>
          <a:p>
            <a:pPr marL="114300" indent="0">
              <a:buNone/>
            </a:pPr>
            <a:endParaRPr lang="en-US" altLang="ko-KR" sz="1200" dirty="0">
              <a:solidFill>
                <a:schemeClr val="bg1"/>
              </a:solidFill>
              <a:highlight>
                <a:srgbClr val="1E1E1E"/>
              </a:highlight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views/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Top.ejs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길동이의 홈페이지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"/home"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Profile | Gallery | Board | Lecture |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endParaRPr lang="en-US" altLang="ko-KR" sz="1200" dirty="0">
              <a:solidFill>
                <a:schemeClr val="bg1"/>
              </a:solidFill>
              <a:highlight>
                <a:srgbClr val="1E1E1E"/>
              </a:highlight>
            </a:endParaRPr>
          </a:p>
          <a:p>
            <a:pPr marL="114300" indent="0">
              <a:buNone/>
            </a:pPr>
            <a:endParaRPr lang="en-US" altLang="ko-KR" sz="1200" dirty="0">
              <a:solidFill>
                <a:schemeClr val="bg1"/>
              </a:solidFill>
              <a:highlight>
                <a:srgbClr val="1E1E1E"/>
              </a:highlight>
            </a:endParaRPr>
          </a:p>
          <a:p>
            <a:pPr marL="114300" indent="0">
              <a:buNone/>
            </a:pPr>
            <a:endParaRPr lang="en-US" altLang="ko-KR" sz="1200" dirty="0">
              <a:solidFill>
                <a:schemeClr val="bg1"/>
              </a:solidFill>
              <a:highlight>
                <a:srgbClr val="1E1E1E"/>
              </a:highlight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views/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Bottom.ejs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Copyright (c)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Beomjoon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FAF82-6608-91CF-FD95-316EE2570A1E}"/>
              </a:ext>
            </a:extLst>
          </p:cNvPr>
          <p:cNvSpPr txBox="1"/>
          <p:nvPr/>
        </p:nvSpPr>
        <p:spPr>
          <a:xfrm>
            <a:off x="311700" y="114800"/>
            <a:ext cx="216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View </a:t>
            </a:r>
            <a:r>
              <a:rPr lang="ko-KR" altLang="en-US" sz="2000" dirty="0"/>
              <a:t>템플릿 준비</a:t>
            </a:r>
          </a:p>
        </p:txBody>
      </p:sp>
    </p:spTree>
    <p:extLst>
      <p:ext uri="{BB962C8B-B14F-4D97-AF65-F5344CB8AC3E}">
        <p14:creationId xmlns:p14="http://schemas.microsoft.com/office/powerpoint/2010/main" val="59320822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>
          <a:extLst>
            <a:ext uri="{FF2B5EF4-FFF2-40B4-BE49-F238E27FC236}">
              <a16:creationId xmlns:a16="http://schemas.microsoft.com/office/drawing/2014/main" id="{BB3F5BC5-7650-F2FD-4BE4-F2C69680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f67513ca47_0_74">
            <a:extLst>
              <a:ext uri="{FF2B5EF4-FFF2-40B4-BE49-F238E27FC236}">
                <a16:creationId xmlns:a16="http://schemas.microsoft.com/office/drawing/2014/main" id="{D2CBB1AA-B659-9920-770E-4E321AAED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07800"/>
            <a:ext cx="85206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views/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home.ejs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&lt;%- include('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Top.ejs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') %&gt;  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홈페이지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&lt;%- include('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Bottom.ejs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') %&gt;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4237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>
          <a:extLst>
            <a:ext uri="{FF2B5EF4-FFF2-40B4-BE49-F238E27FC236}">
              <a16:creationId xmlns:a16="http://schemas.microsoft.com/office/drawing/2014/main" id="{7199D30F-BA6A-3C35-7A98-9B8A56B58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f67513ca47_0_74">
            <a:extLst>
              <a:ext uri="{FF2B5EF4-FFF2-40B4-BE49-F238E27FC236}">
                <a16:creationId xmlns:a16="http://schemas.microsoft.com/office/drawing/2014/main" id="{4AC1A7D7-88A3-3777-09F6-9884E528D8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207800"/>
            <a:ext cx="8520600" cy="313756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views/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todolist.ejs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isDone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line-through;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none;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&lt;!– </a:t>
            </a:r>
            <a:r>
              <a:rPr lang="ko-KR" altLang="en-US" sz="1200" dirty="0">
                <a:solidFill>
                  <a:srgbClr val="6A9955"/>
                </a:solidFill>
                <a:latin typeface="Consolas" panose="020B0609020204030204" pitchFamily="49" charset="0"/>
              </a:rPr>
              <a:t>이하 다음페이지에 계속 </a:t>
            </a:r>
            <a:r>
              <a:rPr lang="en-US" altLang="ko-KR" sz="1200" dirty="0">
                <a:solidFill>
                  <a:srgbClr val="6A9955"/>
                </a:solidFill>
                <a:latin typeface="Consolas" panose="020B0609020204030204" pitchFamily="49" charset="0"/>
              </a:rPr>
              <a:t>--&gt;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endParaRPr sz="1200" b="1" dirty="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AF63A7E-C0EE-F297-A766-333B9E106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483" y="3593961"/>
            <a:ext cx="559480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Express가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MongoDB에서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todos를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조회해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todoList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EJS에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전달합니다.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EJS는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forEach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표를 렌더링하고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done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이면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체크·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isDone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클래스를 적용합니다.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각 링크는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쿼리로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detail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modify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delete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라우트를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호출합니다.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019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>
          <a:extLst>
            <a:ext uri="{FF2B5EF4-FFF2-40B4-BE49-F238E27FC236}">
              <a16:creationId xmlns:a16="http://schemas.microsoft.com/office/drawing/2014/main" id="{D4F0E7CF-83E4-59F3-5D5C-E6E43FFD6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f67513ca47_0_74">
            <a:extLst>
              <a:ext uri="{FF2B5EF4-FFF2-40B4-BE49-F238E27FC236}">
                <a16:creationId xmlns:a16="http://schemas.microsoft.com/office/drawing/2014/main" id="{C54F7652-D9FD-BD2E-F0D5-718E770505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6576" y="215590"/>
            <a:ext cx="8445724" cy="4705814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&lt;!-- views/</a:t>
            </a:r>
            <a:r>
              <a:rPr lang="en-US" altLang="ko-KR" sz="1200" dirty="0" err="1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todolist.ejs</a:t>
            </a:r>
            <a:r>
              <a:rPr lang="en-US" altLang="ko-KR" sz="1200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--&gt;</a:t>
            </a:r>
            <a:endParaRPr lang="en-US" altLang="ko-KR" sz="1200" dirty="0">
              <a:solidFill>
                <a:srgbClr val="808080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&lt;%- include('</a:t>
            </a:r>
            <a:r>
              <a:rPr lang="en-US" altLang="ko-KR" sz="12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Top.ejs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') %&gt;  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hr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Todo List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width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"550"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44747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border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"1"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No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Done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Edit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&lt;% </a:t>
            </a:r>
            <a:r>
              <a:rPr lang="en-US" altLang="ko-KR" sz="12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todoList.forEach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((item, </a:t>
            </a:r>
            <a:r>
              <a:rPr lang="en-US" altLang="ko-KR" sz="12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)=&gt; { %&gt;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&lt;%= </a:t>
            </a:r>
            <a:r>
              <a:rPr lang="en-US" altLang="ko-KR" sz="12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%&gt;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input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"checkbox"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44747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&lt;%=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item.done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?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44747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"checked":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44747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""%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	      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"/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todo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detail?_id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=&lt;%=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item._id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%&gt;"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		</a:t>
            </a:r>
            <a:r>
              <a:rPr lang="en-US" altLang="ko-KR" sz="1200" dirty="0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"&lt;%= 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item.done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? "</a:t>
            </a:r>
            <a:r>
              <a:rPr lang="en-US" altLang="ko-KR" sz="1200" dirty="0" err="1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isDone</a:t>
            </a:r>
            <a:r>
              <a:rPr lang="en-US" altLang="ko-KR" sz="1200" dirty="0">
                <a:solidFill>
                  <a:srgbClr val="F44747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":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44747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""%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"&gt;&lt;%= </a:t>
            </a:r>
            <a:r>
              <a:rPr lang="en-US" altLang="ko-KR" sz="12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item.title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%&gt;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		  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"/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todo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modify?_id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=&lt;%=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item._id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%&gt;"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Edit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"/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todo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delete?_id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=&lt;%=</a:t>
            </a:r>
            <a:r>
              <a:rPr lang="en-US" altLang="ko-KR" sz="1200" dirty="0" err="1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item._id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%&gt;"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&lt;% }) %&gt;  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table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href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새 </a:t>
            </a:r>
            <a:r>
              <a:rPr lang="ko-KR" altLang="en-US" sz="12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할일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hr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&lt;%- include('</a:t>
            </a:r>
            <a:r>
              <a:rPr lang="en-US" altLang="ko-KR" sz="12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inc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</a:t>
            </a:r>
            <a:r>
              <a:rPr lang="en-US" altLang="ko-KR" sz="12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Bottom.ejs</a:t>
            </a:r>
            <a:r>
              <a:rPr lang="en-US" altLang="ko-KR" sz="12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') %&gt;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01680"/>
              <a:buNone/>
            </a:pPr>
            <a:endParaRPr sz="1200" b="1" dirty="0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559891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>
          <a:extLst>
            <a:ext uri="{FF2B5EF4-FFF2-40B4-BE49-F238E27FC236}">
              <a16:creationId xmlns:a16="http://schemas.microsoft.com/office/drawing/2014/main" id="{436C3592-3F81-18E5-DF07-A041351BD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f67513ca47_0_74">
            <a:extLst>
              <a:ext uri="{FF2B5EF4-FFF2-40B4-BE49-F238E27FC236}">
                <a16:creationId xmlns:a16="http://schemas.microsoft.com/office/drawing/2014/main" id="{6CC60206-5A63-1569-07AA-71082BACD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010" y="208158"/>
            <a:ext cx="8266770" cy="4787589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views/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todoDetail.ejs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&lt;%- include('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Top.ejs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') %&gt;  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 Detail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._id %&gt;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todo.title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todo.done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%&gt;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목록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modify?_id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=&lt;%=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._id %&gt;"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수정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delete?_id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=&lt;%=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._id %&gt;"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삭제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&lt;%- include('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Bottom.ejs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') %&gt;</a:t>
            </a:r>
          </a:p>
        </p:txBody>
      </p:sp>
    </p:spTree>
    <p:extLst>
      <p:ext uri="{BB962C8B-B14F-4D97-AF65-F5344CB8AC3E}">
        <p14:creationId xmlns:p14="http://schemas.microsoft.com/office/powerpoint/2010/main" val="226623336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f67513ca47_33_0"/>
          <p:cNvSpPr txBox="1">
            <a:spLocks noGrp="1"/>
          </p:cNvSpPr>
          <p:nvPr>
            <p:ph type="body" idx="1"/>
          </p:nvPr>
        </p:nvSpPr>
        <p:spPr>
          <a:xfrm>
            <a:off x="356839" y="282498"/>
            <a:ext cx="7912036" cy="4480802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views/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todoModify.ejs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/modify"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"hidden"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"_id"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"&lt;%=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._id %&gt;"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"&lt;%= 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todo.title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%&gt;"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확인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 if(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todo.done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%&gt;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미완료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 } else { %&gt;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미완료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&lt;% } %&gt;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저장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sz="1200" b="1" dirty="0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26809F04-4631-1FB6-64CC-879071EF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f67513ca47_33_0">
            <a:extLst>
              <a:ext uri="{FF2B5EF4-FFF2-40B4-BE49-F238E27FC236}">
                <a16:creationId xmlns:a16="http://schemas.microsoft.com/office/drawing/2014/main" id="{B199BDFB-E0DD-B42C-077E-CC6A31552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1707" y="490654"/>
            <a:ext cx="7822826" cy="4029307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views/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todoInput.ejs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--&gt;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/input"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새 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할일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확인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미완료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완료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저장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altLang="ko-K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55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요청</a:t>
            </a:r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요청라인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요청 메소드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요청 URL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HTTP 버전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050"/>
              <a:t>GET http://en.wikipedia.org/wiki/The_Scream HTTP/1.1</a:t>
            </a:r>
            <a:endParaRPr sz="8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260" name="Google Shape;2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6D2D44C1-8798-0C5B-2DEB-5BBBF80AC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f67513ca47_33_0">
            <a:extLst>
              <a:ext uri="{FF2B5EF4-FFF2-40B4-BE49-F238E27FC236}">
                <a16:creationId xmlns:a16="http://schemas.microsoft.com/office/drawing/2014/main" id="{697ABBE2-95B4-1696-670E-43F27EAF4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9141" y="207800"/>
            <a:ext cx="8095786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index.js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http = require(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express = require(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express'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app = express();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path = require(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ServerApiVersion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──────────────────────────────────────────────────────────────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MongoDB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연결 설정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로컬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mongodb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://localhost:27017"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collectionName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최신 드라이버 기준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별도 </a:t>
            </a:r>
            <a:r>
              <a:rPr lang="en-US" altLang="ko-KR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useUnifiedTopology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옵션 불필요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client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serverApi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 version: ServerApiVersion.v1, strict: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deprecationErrors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전역 재사용을 위한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locals (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앱 전체에서 공유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app.locals.db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app.locals.todoCollection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──────────────────────────────────────────────────────────────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7226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B3D4AD2F-E83A-EAF8-BE96-D3BACBD0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f67513ca47_33_0">
            <a:extLst>
              <a:ext uri="{FF2B5EF4-FFF2-40B4-BE49-F238E27FC236}">
                <a16:creationId xmlns:a16="http://schemas.microsoft.com/office/drawing/2014/main" id="{F2941CA0-C596-9F7D-3E05-B4F82F08F6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719" y="802423"/>
            <a:ext cx="4289503" cy="3858787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800" dirty="0">
                <a:solidFill>
                  <a:srgbClr val="6A9955"/>
                </a:solidFill>
                <a:latin typeface="Consolas" panose="020B0609020204030204" pitchFamily="49" charset="0"/>
              </a:rPr>
              <a:t>index.js</a:t>
            </a:r>
            <a:endParaRPr lang="ko-KR" alt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서버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&amp; DB </a:t>
            </a:r>
            <a:r>
              <a:rPr lang="ko-KR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부팅 시퀀스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DB </a:t>
            </a:r>
            <a:r>
              <a:rPr lang="ko-KR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연결 성공 후 서버 리슨</a:t>
            </a:r>
            <a:endParaRPr lang="ko-KR" alt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server =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http.createServer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(app);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client.connect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연결 확인 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선택</a:t>
            </a:r>
            <a:r>
              <a:rPr lang="en-US" altLang="ko-KR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client.db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).command({ ping: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console.log(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✅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MongoDB connected"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app.locals.db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client.db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dbName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app.locals.todoCollection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app.locals.db.collection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collectionName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server.listen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'PORT'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()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console.log(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`Run on server: http://localhost: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'PORT'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console.error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❌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 </a:t>
            </a:r>
            <a:r>
              <a:rPr lang="ko-KR" altLang="en-US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연결 실패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process.exit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})();</a:t>
            </a:r>
            <a:endParaRPr sz="800" b="1" dirty="0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2100;g2f67513ca47_33_0">
            <a:extLst>
              <a:ext uri="{FF2B5EF4-FFF2-40B4-BE49-F238E27FC236}">
                <a16:creationId xmlns:a16="http://schemas.microsoft.com/office/drawing/2014/main" id="{44B10C2F-03D4-9AA9-ABD2-1D6EC7B9FAD1}"/>
              </a:ext>
            </a:extLst>
          </p:cNvPr>
          <p:cNvSpPr txBox="1">
            <a:spLocks/>
          </p:cNvSpPr>
          <p:nvPr/>
        </p:nvSpPr>
        <p:spPr>
          <a:xfrm>
            <a:off x="4579435" y="780119"/>
            <a:ext cx="4289503" cy="3858785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800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종료 훅</a:t>
            </a:r>
            <a:r>
              <a:rPr lang="en-US" altLang="ko-KR" sz="800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: </a:t>
            </a:r>
            <a:r>
              <a:rPr lang="ko-KR" altLang="en-US" sz="800" dirty="0">
                <a:solidFill>
                  <a:srgbClr val="6A9955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프로세스 종료 시 커넥션 정리</a:t>
            </a:r>
            <a:endParaRPr lang="ko-KR" altLang="en-US" sz="800" dirty="0">
              <a:solidFill>
                <a:srgbClr val="D4D4D4"/>
              </a:solidFill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async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function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gracefulShutdown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</a:t>
            </a:r>
            <a:r>
              <a:rPr lang="en-US" altLang="ko-KR" sz="8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try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8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await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client.close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console.log(</a:t>
            </a:r>
            <a:r>
              <a:rPr lang="en-US" altLang="ko-KR" sz="8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8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🔻 </a:t>
            </a:r>
            <a:r>
              <a:rPr lang="en-US" altLang="ko-KR" sz="8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MongoDB connection closed"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} </a:t>
            </a:r>
            <a:r>
              <a:rPr lang="en-US" altLang="ko-KR" sz="8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(e)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console.error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"MongoDB close error:"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e);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} </a:t>
            </a:r>
            <a:r>
              <a:rPr lang="en-US" altLang="ko-KR" sz="800" dirty="0">
                <a:solidFill>
                  <a:srgbClr val="569CD6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finally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process.exit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B5CEA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process.on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'SIGINT'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8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gracefulShutdown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8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process.on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CE9178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'SIGTERM'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800" dirty="0" err="1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gracefulShutdown</a:t>
            </a:r>
            <a:r>
              <a:rPr lang="en-US" altLang="ko-KR" sz="800" dirty="0">
                <a:solidFill>
                  <a:srgbClr val="D4D4D4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Font typeface="Arial"/>
              <a:buNone/>
            </a:pPr>
            <a:endParaRPr lang="en-US" sz="800" b="1" dirty="0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AAD543-90AC-E0CE-2D6A-92FE9709BEE8}"/>
              </a:ext>
            </a:extLst>
          </p:cNvPr>
          <p:cNvSpPr txBox="1"/>
          <p:nvPr/>
        </p:nvSpPr>
        <p:spPr>
          <a:xfrm>
            <a:off x="156115" y="346355"/>
            <a:ext cx="5876693" cy="284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서버 </a:t>
            </a:r>
            <a:r>
              <a:rPr lang="en-US" altLang="ko-KR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&amp; DB </a:t>
            </a:r>
            <a:r>
              <a:rPr lang="ko-KR" alt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부팅 시퀀스</a:t>
            </a:r>
            <a:r>
              <a:rPr lang="en-US" altLang="ko-KR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DB </a:t>
            </a:r>
            <a:r>
              <a:rPr lang="ko-KR" alt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연결 성공 후 서버 리슨</a:t>
            </a:r>
          </a:p>
        </p:txBody>
      </p:sp>
    </p:spTree>
    <p:extLst>
      <p:ext uri="{BB962C8B-B14F-4D97-AF65-F5344CB8AC3E}">
        <p14:creationId xmlns:p14="http://schemas.microsoft.com/office/powerpoint/2010/main" val="398503420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2f67513ca47_0_52"/>
          <p:cNvSpPr txBox="1">
            <a:spLocks noGrp="1"/>
          </p:cNvSpPr>
          <p:nvPr>
            <p:ph type="title"/>
          </p:nvPr>
        </p:nvSpPr>
        <p:spPr>
          <a:xfrm>
            <a:off x="311700" y="7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 err="1"/>
              <a:t>app.js의</a:t>
            </a:r>
            <a:r>
              <a:rPr lang="en-US" dirty="0"/>
              <a:t> </a:t>
            </a:r>
            <a:r>
              <a:rPr lang="en-US" dirty="0" err="1"/>
              <a:t>TodoList</a:t>
            </a:r>
            <a:r>
              <a:rPr lang="en-US" dirty="0"/>
              <a:t> </a:t>
            </a:r>
            <a:r>
              <a:rPr lang="en-US" dirty="0" err="1"/>
              <a:t>컨트롤러</a:t>
            </a:r>
            <a:r>
              <a:rPr lang="en-US" dirty="0"/>
              <a:t> (path</a:t>
            </a:r>
            <a:r>
              <a:rPr lang="ko-KR" altLang="en-US" dirty="0"/>
              <a:t> 구조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2111" name="Google Shape;2111;g2f67513ca47_0_52"/>
          <p:cNvSpPr txBox="1">
            <a:spLocks noGrp="1"/>
          </p:cNvSpPr>
          <p:nvPr>
            <p:ph type="body" idx="1"/>
          </p:nvPr>
        </p:nvSpPr>
        <p:spPr>
          <a:xfrm>
            <a:off x="629200" y="651900"/>
            <a:ext cx="5141100" cy="4412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/list"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/input"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/TodoInput"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/detail"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todolist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TodoDetail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/modify"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00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저장</a:t>
            </a:r>
            <a:r>
              <a:rPr lang="en-US" sz="100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처리</a:t>
            </a:r>
            <a:r>
              <a:rPr lang="en-US" sz="100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sz="100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몽고디비와</a:t>
            </a:r>
            <a:r>
              <a:rPr lang="en-US" sz="100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1" dirty="0" err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연동</a:t>
            </a:r>
            <a:endParaRPr sz="100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/input"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/detail"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/list"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/modify"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/list"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/delete"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(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0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0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0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0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0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/list"</a:t>
            </a: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0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244897"/>
              <a:buNone/>
            </a:pPr>
            <a:r>
              <a:rPr lang="en-US" sz="100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600" dirty="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F315E30D-335D-FA21-3455-B5477668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f67513ca47_33_0">
            <a:extLst>
              <a:ext uri="{FF2B5EF4-FFF2-40B4-BE49-F238E27FC236}">
                <a16:creationId xmlns:a16="http://schemas.microsoft.com/office/drawing/2014/main" id="{3E3760C4-E1A2-6300-F80D-D56A9C33E1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916" y="654204"/>
            <a:ext cx="7622105" cy="3025697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'PORT'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process.env.PORT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 engine'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app.set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path.join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'views'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express.static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path.join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(__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'public'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express.json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app.use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express.urlencoded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extended: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}));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req.app.render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{}, (err, html)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(html);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200" b="1" dirty="0">
              <a:solidFill>
                <a:srgbClr val="4FC1FF"/>
              </a:solidFill>
              <a:effectLst/>
              <a:highlight>
                <a:srgbClr val="1E1E1E"/>
              </a:highlight>
              <a:latin typeface="Consolas"/>
              <a:sym typeface="Consolas"/>
            </a:endParaRPr>
          </a:p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86394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0CAA0F83-2ECC-C971-D5BD-07076F45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f67513ca47_33_0">
            <a:extLst>
              <a:ext uri="{FF2B5EF4-FFF2-40B4-BE49-F238E27FC236}">
                <a16:creationId xmlns:a16="http://schemas.microsoft.com/office/drawing/2014/main" id="{B85ED3B4-6818-B375-F08B-9E1DBF39A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048" y="1010258"/>
            <a:ext cx="7918977" cy="3122984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샘플 데이터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뷰 점검용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_id: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ObjectId.createFromHexString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'c4b3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title: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밥먹기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done: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_id: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ObjectId.createFromHexString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Consolas" panose="020B0609020204030204" pitchFamily="49" charset="0"/>
              </a:rPr>
              <a:t>'c4b0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title: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잠자기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done: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_id: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ObjectId.createFromHexString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'c4b1'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title: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공부하기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done: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_id: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ObjectId.createFromHexString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'c4b2'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title: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친구랑</a:t>
            </a:r>
            <a:r>
              <a:rPr lang="ko-KR" alt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놀기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2'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done: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req.app.render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 (err, html)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res.end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(html);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DB2B1-A979-CFE0-802D-A506DC255110}"/>
              </a:ext>
            </a:extLst>
          </p:cNvPr>
          <p:cNvSpPr txBox="1"/>
          <p:nvPr/>
        </p:nvSpPr>
        <p:spPr>
          <a:xfrm>
            <a:off x="375424" y="391890"/>
            <a:ext cx="4572000" cy="303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샘플 데이터 </a:t>
            </a:r>
            <a:r>
              <a:rPr lang="en-US" altLang="ko-KR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뷰 점검용</a:t>
            </a:r>
            <a:r>
              <a:rPr lang="en-US" altLang="ko-KR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2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53249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A0550108-DD62-B70D-E6D4-2886DB419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f67513ca47_33_0">
            <a:extLst>
              <a:ext uri="{FF2B5EF4-FFF2-40B4-BE49-F238E27FC236}">
                <a16:creationId xmlns:a16="http://schemas.microsoft.com/office/drawing/2014/main" id="{1FA0A5B7-F651-3D38-C268-1D79ADCCC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8088" y="207799"/>
            <a:ext cx="7711315" cy="472847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/list"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req.app.locals.todoCollection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todoCollection.find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({}).sort({ _id: -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}).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todoList.length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console.log(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documents found!"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res.render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(err);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).send(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"Internal Server Error"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/detail"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req.app.locals.todoCollection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QUERY = { _id: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req.query._id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findedTodo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todoCollection.findOne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(QUERY);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res.render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todoDetail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findedTodo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(err);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).send(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"Internal Server Error"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7461251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2f67513ca47_33_5"/>
          <p:cNvSpPr txBox="1">
            <a:spLocks noGrp="1"/>
          </p:cNvSpPr>
          <p:nvPr>
            <p:ph type="body" idx="1"/>
          </p:nvPr>
        </p:nvSpPr>
        <p:spPr>
          <a:xfrm>
            <a:off x="505522" y="267629"/>
            <a:ext cx="8326803" cy="4656346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/modify"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req.app.locals.todoCollection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QUERY = { _id: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req.query._id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findedTodo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todoCollection.findOne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(QUERY);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res.render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todoModify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findedTodo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(err);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).send(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"Internal Server Error"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200" dirty="0"/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/delete"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req.app.locals.todoCollection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query = { _id: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req.query._id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result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todoCollection.deleteOne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(query);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console.log(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`deleted: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result.deletedCount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res.redirect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/list"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(err);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).send(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"Internal Server Error"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  <a:endParaRPr sz="1200" dirty="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2f67513ca47_0_100"/>
          <p:cNvSpPr txBox="1">
            <a:spLocks noGrp="1"/>
          </p:cNvSpPr>
          <p:nvPr>
            <p:ph type="body" idx="1"/>
          </p:nvPr>
        </p:nvSpPr>
        <p:spPr>
          <a:xfrm>
            <a:off x="507626" y="475430"/>
            <a:ext cx="7620000" cy="3486971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/modify"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req.app.locals.todoCollection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filter = { _id: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req.body._id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$set: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title: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req.body.title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done: 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req.body.done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result =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todoCollection.updateOne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(filter,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upsert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console.log(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`matched: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result.matchedCount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modified: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result.modifiedCount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res.redirect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detail?_id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req.body._id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(err);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).send(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"Internal Server Error"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2f67513ca47_0_104"/>
          <p:cNvSpPr txBox="1">
            <a:spLocks noGrp="1"/>
          </p:cNvSpPr>
          <p:nvPr>
            <p:ph type="body" idx="1"/>
          </p:nvPr>
        </p:nvSpPr>
        <p:spPr>
          <a:xfrm>
            <a:off x="704100" y="207800"/>
            <a:ext cx="7316400" cy="45555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/modify"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dbName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movies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database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collectionName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EC9B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ObjectId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_id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upsert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};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updateDoc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$set: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done: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done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"true"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US" sz="1050" b="1" dirty="0" err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050" b="1" dirty="0" err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}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};</a:t>
            </a:r>
            <a:r>
              <a:rPr lang="en-US" sz="1050" b="1" dirty="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Update the first document that matches the filter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movies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updateOne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updateDoc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dirty="0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options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matchedCount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document(s) matched the filter, updated 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modifiedCount</a:t>
            </a:r>
            <a:r>
              <a:rPr lang="en-US" sz="1050" b="1" dirty="0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document(s)`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,);</a:t>
            </a:r>
            <a:endParaRPr sz="1050" b="1" dirty="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dirty="0">
                <a:solidFill>
                  <a:srgbClr val="C586C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dirty="0" err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client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close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 dirty="0" err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 dirty="0" err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dirty="0" err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redirect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</a:t>
            </a:r>
            <a:r>
              <a:rPr lang="en-US" sz="1050" b="1" dirty="0" err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todo</a:t>
            </a:r>
            <a:r>
              <a:rPr lang="en-US" sz="1050" b="1" dirty="0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/list"</a:t>
            </a: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dirty="0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 dirty="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 b="1" dirty="0">
              <a:solidFill>
                <a:srgbClr val="4FC1FF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f67513ca47_33_11"/>
          <p:cNvSpPr txBox="1">
            <a:spLocks noGrp="1"/>
          </p:cNvSpPr>
          <p:nvPr>
            <p:ph type="body" idx="1"/>
          </p:nvPr>
        </p:nvSpPr>
        <p:spPr>
          <a:xfrm>
            <a:off x="648875" y="207800"/>
            <a:ext cx="7620000" cy="4780512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2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페이지 렌더링</a:t>
            </a:r>
            <a:endParaRPr lang="en-US" altLang="ko-KR" sz="12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/input"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res.render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todoInput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{}));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저장 데이터 처리</a:t>
            </a:r>
            <a:endParaRPr lang="en-US" altLang="ko-KR" sz="12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/input"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req.app.locals.todoCollection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title = 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req.body.title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).trim();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checkbox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 처리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true / "true" / "on" / "1"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간주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req.body.done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done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(!title) {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).send(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 is required"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result =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	   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todoCollection.insertOne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title, done, 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Date(),});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insertedId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result.insertedId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res.redirect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/list"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(err);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).send(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"Internal Server Error"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요청</a:t>
            </a:r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메소드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HTTP메소드 : 리소스를 다루는 행위 (REST Api)</a:t>
            </a:r>
            <a:endParaRPr sz="16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GET : 리소스를 얻어오는 요청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POST : 리소스 전송 요청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PUT : 저장 요청(수정)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DELETE : 삭제</a:t>
            </a:r>
            <a:endParaRPr sz="1200"/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>
          <a:extLst>
            <a:ext uri="{FF2B5EF4-FFF2-40B4-BE49-F238E27FC236}">
              <a16:creationId xmlns:a16="http://schemas.microsoft.com/office/drawing/2014/main" id="{9D640068-58CB-D4C6-3124-5E5F4A7A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2f67513ca47_33_11">
            <a:extLst>
              <a:ext uri="{FF2B5EF4-FFF2-40B4-BE49-F238E27FC236}">
                <a16:creationId xmlns:a16="http://schemas.microsoft.com/office/drawing/2014/main" id="{3034F2F1-1866-084C-BBE6-87DCF7D943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48875" y="408878"/>
            <a:ext cx="7620000" cy="4438185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2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ejs</a:t>
            </a:r>
            <a:r>
              <a:rPr lang="en-US" altLang="ko-KR" sz="12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페이지 렌더링</a:t>
            </a:r>
            <a:endParaRPr lang="en-US" altLang="ko-KR" sz="12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app.get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/input"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res.render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todoInput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{}));</a:t>
            </a:r>
          </a:p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저장 데이터 처리</a:t>
            </a:r>
            <a:endParaRPr lang="en-US" altLang="ko-KR" sz="1200" b="0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app.post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/input"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(req, res)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req.app.locals.todoCollection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title = (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req.body.title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).trim();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checkbox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값 처리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true / "true" / "on" / "1"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로 간주</a:t>
            </a:r>
            <a:endParaRPr lang="ko-KR" alt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ko-KR" alt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req.body.done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done =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"on"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doneRaw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(!title) {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).send(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 is required"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}</a:t>
            </a:r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result = 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	     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todoCollection.insertOne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title, done, 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createdAt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Date(),});</a:t>
            </a: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  <a:buNone/>
            </a:pPr>
            <a:endParaRPr lang="en-US" altLang="ko-K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insertedId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result.insertedId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res.redirect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/list"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(err) {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console.error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(err);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res.status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).send(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"Internal Server Error"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  <a:buNone/>
            </a:pP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6778418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6E0364-351A-0F9F-9F73-6B001A48D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88" y="215590"/>
            <a:ext cx="3552703" cy="24568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52373D-5A48-F250-0A30-EF61BA87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87" y="2825599"/>
            <a:ext cx="3552703" cy="21023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82DD16-6AB5-EAD3-DD51-21835D7E3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77" y="2530709"/>
            <a:ext cx="3552703" cy="26318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AF83FA-379F-9FF3-D31C-B9862F43C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677" y="215590"/>
            <a:ext cx="3533885" cy="2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2925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g2f67513ca47_0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505" y="1185724"/>
            <a:ext cx="6578551" cy="34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g2f67513ca47_0_108"/>
          <p:cNvPicPr preferRelativeResize="0"/>
          <p:nvPr/>
        </p:nvPicPr>
        <p:blipFill rotWithShape="1">
          <a:blip r:embed="rId4">
            <a:alphaModFix/>
          </a:blip>
          <a:srcRect l="3521" r="10589"/>
          <a:stretch/>
        </p:blipFill>
        <p:spPr>
          <a:xfrm>
            <a:off x="6140475" y="225050"/>
            <a:ext cx="2164225" cy="1376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8" name="Google Shape;2138;g2f67513ca47_0_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0475" y="1827448"/>
            <a:ext cx="2164225" cy="1278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CD2F72-19E1-CF47-AAD8-FA2F26C0E96B}"/>
              </a:ext>
            </a:extLst>
          </p:cNvPr>
          <p:cNvSpPr txBox="1"/>
          <p:nvPr/>
        </p:nvSpPr>
        <p:spPr>
          <a:xfrm>
            <a:off x="646770" y="512676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도전</a:t>
            </a:r>
            <a:r>
              <a:rPr lang="en-US" altLang="ko-KR" dirty="0"/>
              <a:t>: </a:t>
            </a:r>
            <a:r>
              <a:rPr lang="ko-KR" altLang="en-US" dirty="0" err="1"/>
              <a:t>모달</a:t>
            </a:r>
            <a:r>
              <a:rPr lang="ko-KR" altLang="en-US" dirty="0"/>
              <a:t> 창을 활용한 입력</a:t>
            </a:r>
            <a:r>
              <a:rPr lang="en-US" altLang="ko-KR" dirty="0"/>
              <a:t>, </a:t>
            </a:r>
            <a:r>
              <a:rPr lang="ko-KR" altLang="en-US" dirty="0"/>
              <a:t>수정 기능 구현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부트스트랩 활용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f67513ca47_0_9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회원 가입 및 로그인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264</a:t>
            </a:fld>
            <a:endParaRPr/>
          </a:p>
        </p:txBody>
      </p:sp>
      <p:sp>
        <p:nvSpPr>
          <p:cNvPr id="2149" name="Google Shape;2149;p173"/>
          <p:cNvSpPr txBox="1">
            <a:spLocks noGrp="1"/>
          </p:cNvSpPr>
          <p:nvPr>
            <p:ph type="body" idx="4294967295"/>
          </p:nvPr>
        </p:nvSpPr>
        <p:spPr>
          <a:xfrm>
            <a:off x="664475" y="1457900"/>
            <a:ext cx="7808100" cy="26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mogodb에 로그인 정보 입력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몽고디비 실행</a:t>
            </a:r>
            <a:endParaRPr sz="190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/>
              <a:t>&gt; mongosh</a:t>
            </a:r>
            <a:endParaRPr sz="130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cls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use local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db.users.deleteMany({name: /방탄/});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db.users.find().pretty();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db.users.insertOne({id: 'test01', name: '소녀시대', password: '123456'});</a:t>
            </a:r>
            <a:endParaRPr sz="13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/>
              <a:t>db.users.find().pretty();</a:t>
            </a:r>
            <a:endParaRPr sz="1300"/>
          </a:p>
        </p:txBody>
      </p:sp>
      <p:sp>
        <p:nvSpPr>
          <p:cNvPr id="2150" name="Google Shape;2150;p17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51" name="Google Shape;2151;p173"/>
          <p:cNvSpPr txBox="1"/>
          <p:nvPr/>
        </p:nvSpPr>
        <p:spPr>
          <a:xfrm>
            <a:off x="725794" y="919175"/>
            <a:ext cx="4704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&lt;몽고디비에 사용자 계정 정보 입력&gt;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1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265</a:t>
            </a:fld>
            <a:endParaRPr/>
          </a:p>
        </p:txBody>
      </p:sp>
      <p:sp>
        <p:nvSpPr>
          <p:cNvPr id="2157" name="Google Shape;2157;p175"/>
          <p:cNvSpPr txBox="1">
            <a:spLocks noGrp="1"/>
          </p:cNvSpPr>
          <p:nvPr>
            <p:ph type="body" idx="4294967295"/>
          </p:nvPr>
        </p:nvSpPr>
        <p:spPr>
          <a:xfrm>
            <a:off x="823150" y="1152525"/>
            <a:ext cx="7698600" cy="3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작업 순서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1. /public 폴더를 static으로 설정하고 html 페이지 생성.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2. router 기능을 이용해서 url을 매핑한다.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3. html 페이지에서 입력한 로그인 정보가 매핑 되도록 한다.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4. mogodb와 연동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5. body-parser 미들웨어로 로그인 정보를 받아온다.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6. 로그인이 되도록 session 등록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7. 로그인이 되면 상품 목록 페이지가 보여지도록 한다.</a:t>
            </a:r>
            <a:endParaRPr/>
          </a:p>
        </p:txBody>
      </p:sp>
      <p:sp>
        <p:nvSpPr>
          <p:cNvPr id="2158" name="Google Shape;2158;p17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266</a:t>
            </a:fld>
            <a:endParaRPr/>
          </a:p>
        </p:txBody>
      </p:sp>
      <p:sp>
        <p:nvSpPr>
          <p:cNvPr id="2164" name="Google Shape;2164;p176"/>
          <p:cNvSpPr txBox="1">
            <a:spLocks noGrp="1"/>
          </p:cNvSpPr>
          <p:nvPr>
            <p:ph type="body" idx="4294967295"/>
          </p:nvPr>
        </p:nvSpPr>
        <p:spPr>
          <a:xfrm>
            <a:off x="1021150" y="1370225"/>
            <a:ext cx="6275400" cy="3564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기본 모듈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 = require('path');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static = require('serve-static');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세션, 쿠키, 로그인 관련 모듈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bodyParser = require('body-parser');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expressSession = require('express-session');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에러처리 관련 모듈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errorHandler = require('errorhandler');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expressErrorHandler = require('express-error-handler');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라우팅 매핑을 위한 모듈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 sz="1100"/>
          </a:p>
        </p:txBody>
      </p:sp>
      <p:sp>
        <p:nvSpPr>
          <p:cNvPr id="2165" name="Google Shape;2165;p176"/>
          <p:cNvSpPr txBox="1">
            <a:spLocks noGrp="1"/>
          </p:cNvSpPr>
          <p:nvPr>
            <p:ph type="title" idx="4294967295"/>
          </p:nvPr>
        </p:nvSpPr>
        <p:spPr>
          <a:xfrm>
            <a:off x="427563" y="12196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66" name="Google Shape;2166;p176"/>
          <p:cNvSpPr txBox="1"/>
          <p:nvPr/>
        </p:nvSpPr>
        <p:spPr>
          <a:xfrm>
            <a:off x="528854" y="948675"/>
            <a:ext cx="6175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 기능에 필요한 모듈을 불러온다.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176"/>
          <p:cNvSpPr txBox="1"/>
          <p:nvPr/>
        </p:nvSpPr>
        <p:spPr>
          <a:xfrm>
            <a:off x="5403861" y="1264042"/>
            <a:ext cx="1968900" cy="307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앞의 session예제 활용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20fb04d1a13_78_0"/>
          <p:cNvSpPr txBox="1">
            <a:spLocks noGrp="1"/>
          </p:cNvSpPr>
          <p:nvPr>
            <p:ph type="body" idx="1"/>
          </p:nvPr>
        </p:nvSpPr>
        <p:spPr>
          <a:xfrm>
            <a:off x="759525" y="476875"/>
            <a:ext cx="3954900" cy="432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expressSession = require('express-session');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app.use(cookieParser());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app.use(expressSession({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secret:'my key',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resave:true,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saveUninitialized:true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상품정보 라우팅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router.route('/process/product').get(function(req, res)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console.log('/process/product 호출.');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if(req.session.user === undefined){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res.redirect('/public/login2.html');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res.redirect('/public/product.html');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100"/>
          </a:p>
        </p:txBody>
      </p:sp>
      <p:sp>
        <p:nvSpPr>
          <p:cNvPr id="2173" name="Google Shape;2173;g20fb04d1a13_78_0"/>
          <p:cNvSpPr txBox="1"/>
          <p:nvPr/>
        </p:nvSpPr>
        <p:spPr>
          <a:xfrm>
            <a:off x="5373756" y="1458587"/>
            <a:ext cx="2962800" cy="400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express-session 설정 및 상품 정보 라우팅 설정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app.use()로 expressSession() 생성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268</a:t>
            </a:fld>
            <a:endParaRPr/>
          </a:p>
        </p:txBody>
      </p:sp>
      <p:sp>
        <p:nvSpPr>
          <p:cNvPr id="2179" name="Google Shape;2179;p177"/>
          <p:cNvSpPr txBox="1">
            <a:spLocks noGrp="1"/>
          </p:cNvSpPr>
          <p:nvPr>
            <p:ph type="body" idx="4294967295"/>
          </p:nvPr>
        </p:nvSpPr>
        <p:spPr>
          <a:xfrm>
            <a:off x="588975" y="962125"/>
            <a:ext cx="82296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/public 폴더를 static으로 지정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외부의 브라우저에서 public 폴더의 파일을 바로 접근 가능.</a:t>
            </a:r>
            <a:endParaRPr/>
          </a:p>
        </p:txBody>
      </p:sp>
      <p:sp>
        <p:nvSpPr>
          <p:cNvPr id="2180" name="Google Shape;2180;p177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81" name="Google Shape;2181;p177"/>
          <p:cNvSpPr txBox="1"/>
          <p:nvPr/>
        </p:nvSpPr>
        <p:spPr>
          <a:xfrm>
            <a:off x="1543835" y="1981692"/>
            <a:ext cx="5671800" cy="2632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console.log('서버가 실행 되었습니다. %d', app.get('port'));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2" name="Google Shape;2182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3700" y="1566900"/>
            <a:ext cx="2266100" cy="1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269</a:t>
            </a:fld>
            <a:endParaRPr/>
          </a:p>
        </p:txBody>
      </p:sp>
      <p:sp>
        <p:nvSpPr>
          <p:cNvPr id="2188" name="Google Shape;2188;p178"/>
          <p:cNvSpPr txBox="1">
            <a:spLocks noGrp="1"/>
          </p:cNvSpPr>
          <p:nvPr>
            <p:ph type="body" idx="4294967295"/>
          </p:nvPr>
        </p:nvSpPr>
        <p:spPr>
          <a:xfrm>
            <a:off x="608125" y="636588"/>
            <a:ext cx="82296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50"/>
              <a:t>라우팅: router 기능을 이용해서 url 매핑 (</a:t>
            </a:r>
            <a:r>
              <a:rPr lang="en-US" sz="1360">
                <a:solidFill>
                  <a:srgbClr val="FF0000"/>
                </a:solidFill>
              </a:rPr>
              <a:t>앞의 session예제를 복사해서 사용</a:t>
            </a:r>
            <a:r>
              <a:rPr lang="en-US" sz="1550"/>
              <a:t>)</a:t>
            </a:r>
            <a:endParaRPr sz="1455"/>
          </a:p>
          <a:p>
            <a:pPr marL="914400" lvl="1" indent="-3149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○"/>
            </a:pPr>
            <a:r>
              <a:rPr lang="en-US" sz="1360"/>
              <a:t>/process/login 으로 매핑 되도록 한다.</a:t>
            </a:r>
            <a:endParaRPr sz="1265"/>
          </a:p>
          <a:p>
            <a:pPr marL="914400" lvl="1" indent="-3149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60"/>
              <a:buChar char="○"/>
            </a:pPr>
            <a:r>
              <a:rPr lang="en-US" sz="1360"/>
              <a:t>이부분에서 몽고디비의  사용자계정 아이디/패스워드를 받아와서 비교한다.</a:t>
            </a:r>
            <a:endParaRPr sz="1360"/>
          </a:p>
        </p:txBody>
      </p:sp>
      <p:sp>
        <p:nvSpPr>
          <p:cNvPr id="2189" name="Google Shape;2189;p178"/>
          <p:cNvSpPr txBox="1">
            <a:spLocks noGrp="1"/>
          </p:cNvSpPr>
          <p:nvPr>
            <p:ph type="title" idx="4294967295"/>
          </p:nvPr>
        </p:nvSpPr>
        <p:spPr>
          <a:xfrm>
            <a:off x="846813" y="839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sp>
        <p:nvSpPr>
          <p:cNvPr id="2190" name="Google Shape;2190;p178"/>
          <p:cNvSpPr txBox="1">
            <a:spLocks noGrp="1"/>
          </p:cNvSpPr>
          <p:nvPr>
            <p:ph type="body" idx="4294967295"/>
          </p:nvPr>
        </p:nvSpPr>
        <p:spPr>
          <a:xfrm>
            <a:off x="608125" y="1914288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로그아웃 /process/logout 으로 매핑 되도록 라우팅 한다</a:t>
            </a:r>
            <a:endParaRPr sz="1700"/>
          </a:p>
        </p:txBody>
      </p:sp>
      <p:sp>
        <p:nvSpPr>
          <p:cNvPr id="2191" name="Google Shape;2191;p178"/>
          <p:cNvSpPr txBox="1">
            <a:spLocks noGrp="1"/>
          </p:cNvSpPr>
          <p:nvPr>
            <p:ph type="body" idx="4294967295"/>
          </p:nvPr>
        </p:nvSpPr>
        <p:spPr>
          <a:xfrm>
            <a:off x="433525" y="2710200"/>
            <a:ext cx="8578800" cy="1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몽고디비와 connection 함수 구현(MongoClient)</a:t>
            </a:r>
            <a:endParaRPr sz="1660"/>
          </a:p>
          <a:p>
            <a:pPr marL="914400" lvl="1" indent="-31241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0"/>
              <a:buChar char="○"/>
            </a:pPr>
            <a:r>
              <a:rPr lang="en-US" sz="1320"/>
              <a:t>몽고디비와 연결한 db정보를 전역에 저장해서 router 기능에서 사용 하도록 한다.</a:t>
            </a:r>
            <a:endParaRPr sz="1180"/>
          </a:p>
          <a:p>
            <a:pPr marL="914400" lvl="1" indent="-312419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20"/>
              <a:buChar char="○"/>
            </a:pPr>
            <a:r>
              <a:rPr lang="en-US" sz="1320"/>
              <a:t>몽고디비 접속 후 전역에 db 참조 하기 할 때 이름을 명확히 해준다. </a:t>
            </a:r>
            <a:endParaRPr sz="1320"/>
          </a:p>
          <a:p>
            <a:pPr marL="914400" lvl="1" indent="-32131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0"/>
              <a:buChar char="○"/>
            </a:pPr>
            <a:r>
              <a:rPr lang="en-US" sz="1460" b="1"/>
              <a:t>db = database.db('users');</a:t>
            </a:r>
            <a:endParaRPr sz="1460" b="1"/>
          </a:p>
        </p:txBody>
      </p:sp>
      <p:sp>
        <p:nvSpPr>
          <p:cNvPr id="2192" name="Google Shape;2192;p178"/>
          <p:cNvSpPr txBox="1">
            <a:spLocks noGrp="1"/>
          </p:cNvSpPr>
          <p:nvPr>
            <p:ph type="body" idx="4294967295"/>
          </p:nvPr>
        </p:nvSpPr>
        <p:spPr>
          <a:xfrm>
            <a:off x="608125" y="4106125"/>
            <a:ext cx="75354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352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라우팅 함수에서 session에 저장하기 전에 비교한다.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사용자가 보내온 아이디와 비밀번호 비교하기</a:t>
            </a:r>
            <a:endParaRPr sz="2000"/>
          </a:p>
        </p:txBody>
      </p:sp>
      <p:sp>
        <p:nvSpPr>
          <p:cNvPr id="2193" name="Google Shape;2193;p178"/>
          <p:cNvSpPr/>
          <p:nvPr/>
        </p:nvSpPr>
        <p:spPr>
          <a:xfrm>
            <a:off x="3744800" y="1437450"/>
            <a:ext cx="339000" cy="32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178"/>
          <p:cNvSpPr/>
          <p:nvPr/>
        </p:nvSpPr>
        <p:spPr>
          <a:xfrm>
            <a:off x="3744800" y="2361463"/>
            <a:ext cx="339000" cy="32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178"/>
          <p:cNvSpPr/>
          <p:nvPr/>
        </p:nvSpPr>
        <p:spPr>
          <a:xfrm>
            <a:off x="3744800" y="3758100"/>
            <a:ext cx="339000" cy="32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요청</a:t>
            </a:r>
            <a:endParaRPr/>
          </a:p>
        </p:txBody>
      </p:sp>
      <p:sp>
        <p:nvSpPr>
          <p:cNvPr id="273" name="Google Shape;27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요청 헤더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헤더는 {속성(Key):값} 방식으로 작성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>
                <a:solidFill>
                  <a:srgbClr val="0C5ADB"/>
                </a:solidFill>
              </a:rPr>
              <a:t>주요 요청 헤더</a:t>
            </a:r>
            <a:endParaRPr sz="1600">
              <a:solidFill>
                <a:srgbClr val="0C5ADB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Accept : 클라이언트가 받을 수 있는 컨텐츠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Cookie : 쿠키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Content-Type : 메세지 바디(엔티티)의 종류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Content-Length : 메세지 바디의 길이</a:t>
            </a:r>
            <a:endParaRPr sz="12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200"/>
              <a:t>If-Modified-Since : 특정 날짜 이후에 변경 됐을 때만</a:t>
            </a:r>
            <a:endParaRPr sz="1200"/>
          </a:p>
        </p:txBody>
      </p:sp>
      <p:sp>
        <p:nvSpPr>
          <p:cNvPr id="274" name="Google Shape;27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270</a:t>
            </a:fld>
            <a:endParaRPr/>
          </a:p>
        </p:txBody>
      </p:sp>
      <p:sp>
        <p:nvSpPr>
          <p:cNvPr id="2201" name="Google Shape;2201;p182"/>
          <p:cNvSpPr txBox="1">
            <a:spLocks noGrp="1"/>
          </p:cNvSpPr>
          <p:nvPr>
            <p:ph type="body" idx="4294967295"/>
          </p:nvPr>
        </p:nvSpPr>
        <p:spPr>
          <a:xfrm>
            <a:off x="512775" y="845450"/>
            <a:ext cx="8229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라우팅 함수 : authUser() 함수에서 보낸 로그인 결과 확인.</a:t>
            </a:r>
            <a:endParaRPr sz="1900"/>
          </a:p>
        </p:txBody>
      </p:sp>
      <p:sp>
        <p:nvSpPr>
          <p:cNvPr id="2202" name="Google Shape;2202;p182"/>
          <p:cNvSpPr txBox="1">
            <a:spLocks noGrp="1"/>
          </p:cNvSpPr>
          <p:nvPr>
            <p:ph type="title" idx="4294967295"/>
          </p:nvPr>
        </p:nvSpPr>
        <p:spPr>
          <a:xfrm>
            <a:off x="512763" y="2143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로그인 기능 구현</a:t>
            </a:r>
            <a:endParaRPr/>
          </a:p>
        </p:txBody>
      </p:sp>
      <p:grpSp>
        <p:nvGrpSpPr>
          <p:cNvPr id="2203" name="Google Shape;2203;p182"/>
          <p:cNvGrpSpPr/>
          <p:nvPr/>
        </p:nvGrpSpPr>
        <p:grpSpPr>
          <a:xfrm>
            <a:off x="2575124" y="1548650"/>
            <a:ext cx="3277325" cy="3242600"/>
            <a:chOff x="5254549" y="1600075"/>
            <a:chExt cx="3277325" cy="3242600"/>
          </a:xfrm>
        </p:grpSpPr>
        <p:grpSp>
          <p:nvGrpSpPr>
            <p:cNvPr id="2204" name="Google Shape;2204;p182"/>
            <p:cNvGrpSpPr/>
            <p:nvPr/>
          </p:nvGrpSpPr>
          <p:grpSpPr>
            <a:xfrm>
              <a:off x="5254549" y="1600075"/>
              <a:ext cx="3277325" cy="3242600"/>
              <a:chOff x="5254549" y="1600075"/>
              <a:chExt cx="3277325" cy="3242600"/>
            </a:xfrm>
          </p:grpSpPr>
          <p:pic>
            <p:nvPicPr>
              <p:cNvPr id="2205" name="Google Shape;2205;p18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271663" y="2667160"/>
                <a:ext cx="2369899" cy="11606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6" name="Google Shape;2206;p18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271662" y="1600075"/>
                <a:ext cx="2369899" cy="1067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7" name="Google Shape;2207;p18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254549" y="3881550"/>
                <a:ext cx="3277325" cy="961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08" name="Google Shape;2208;p182"/>
            <p:cNvSpPr/>
            <p:nvPr/>
          </p:nvSpPr>
          <p:spPr>
            <a:xfrm>
              <a:off x="6308489" y="2472081"/>
              <a:ext cx="448642" cy="48605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271</a:t>
            </a:fld>
            <a:endParaRPr/>
          </a:p>
        </p:txBody>
      </p:sp>
      <p:sp>
        <p:nvSpPr>
          <p:cNvPr id="2214" name="Google Shape;2214;p183"/>
          <p:cNvSpPr txBox="1">
            <a:spLocks noGrp="1"/>
          </p:cNvSpPr>
          <p:nvPr>
            <p:ph type="body" idx="4294967295"/>
          </p:nvPr>
        </p:nvSpPr>
        <p:spPr>
          <a:xfrm>
            <a:off x="708025" y="1200150"/>
            <a:ext cx="8435975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작업 순서</a:t>
            </a:r>
            <a:endParaRPr sz="22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1. /public/adduser.html 파일 생성</a:t>
            </a:r>
            <a:endParaRPr sz="20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2. 라우팅 함수 : /process/adduser 로 url 매핑 되도록 한다.</a:t>
            </a:r>
            <a:endParaRPr sz="14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3. addUser() 사용자를 추가하는 함수 선언.</a:t>
            </a:r>
            <a:endParaRPr sz="14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4. 라우팅 함수에서 addUser() 함수를 호출 하여 사용자 추가.</a:t>
            </a: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300"/>
          </a:p>
        </p:txBody>
      </p:sp>
      <p:sp>
        <p:nvSpPr>
          <p:cNvPr id="2215" name="Google Shape;2215;p18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272</a:t>
            </a:fld>
            <a:endParaRPr/>
          </a:p>
        </p:txBody>
      </p:sp>
      <p:sp>
        <p:nvSpPr>
          <p:cNvPr id="2221" name="Google Shape;2221;p184"/>
          <p:cNvSpPr txBox="1">
            <a:spLocks noGrp="1"/>
          </p:cNvSpPr>
          <p:nvPr>
            <p:ph type="body" idx="4294967295"/>
          </p:nvPr>
        </p:nvSpPr>
        <p:spPr>
          <a:xfrm>
            <a:off x="588975" y="852500"/>
            <a:ext cx="76407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352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/public/process/adduser.html 파일 생성</a:t>
            </a:r>
            <a:endParaRPr sz="2400"/>
          </a:p>
        </p:txBody>
      </p:sp>
      <p:sp>
        <p:nvSpPr>
          <p:cNvPr id="2222" name="Google Shape;2222;p18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  <p:sp>
        <p:nvSpPr>
          <p:cNvPr id="2223" name="Google Shape;2223;p184"/>
          <p:cNvSpPr txBox="1"/>
          <p:nvPr/>
        </p:nvSpPr>
        <p:spPr>
          <a:xfrm>
            <a:off x="1000002" y="1371725"/>
            <a:ext cx="5452200" cy="3588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&lt;!DOCTYPE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&lt;html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&lt;meta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 추가 테스트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사용자 추가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&lt;form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"post"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action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"/process/adduser"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"id"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"password"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&lt;/label&gt;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&gt;&lt;br&gt;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&lt;input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00" b="0" i="0" u="none" strike="noStrike" cap="none">
                <a:solidFill>
                  <a:srgbClr val="E5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00" b="0" i="0" u="none" strike="noStrike" cap="none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"전송"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000" b="0" i="0" u="none" strike="noStrike" cap="none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4" name="Google Shape;2224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7859" y="1905067"/>
            <a:ext cx="2736304" cy="133336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273</a:t>
            </a:fld>
            <a:endParaRPr/>
          </a:p>
        </p:txBody>
      </p:sp>
      <p:sp>
        <p:nvSpPr>
          <p:cNvPr id="2230" name="Google Shape;2230;p185"/>
          <p:cNvSpPr txBox="1">
            <a:spLocks noGrp="1"/>
          </p:cNvSpPr>
          <p:nvPr>
            <p:ph type="body" idx="4294967295"/>
          </p:nvPr>
        </p:nvSpPr>
        <p:spPr>
          <a:xfrm>
            <a:off x="588975" y="1093163"/>
            <a:ext cx="8229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사용자 추가 라우팅 함수</a:t>
            </a:r>
            <a:endParaRPr sz="1500"/>
          </a:p>
        </p:txBody>
      </p:sp>
      <p:sp>
        <p:nvSpPr>
          <p:cNvPr id="2231" name="Google Shape;2231;p18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  <p:grpSp>
        <p:nvGrpSpPr>
          <p:cNvPr id="2232" name="Google Shape;2232;p185"/>
          <p:cNvGrpSpPr/>
          <p:nvPr/>
        </p:nvGrpSpPr>
        <p:grpSpPr>
          <a:xfrm>
            <a:off x="834599" y="2152185"/>
            <a:ext cx="7188025" cy="1298404"/>
            <a:chOff x="765669" y="3164919"/>
            <a:chExt cx="7329484" cy="1298404"/>
          </a:xfrm>
        </p:grpSpPr>
        <p:pic>
          <p:nvPicPr>
            <p:cNvPr id="2233" name="Google Shape;2233;p1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5669" y="3164919"/>
              <a:ext cx="2684512" cy="1298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4" name="Google Shape;2234;p1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99992" y="3267784"/>
              <a:ext cx="3595161" cy="1129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5" name="Google Shape;2235;p185"/>
            <p:cNvSpPr/>
            <p:nvPr/>
          </p:nvSpPr>
          <p:spPr>
            <a:xfrm>
              <a:off x="3275856" y="3814120"/>
              <a:ext cx="1154550" cy="2144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274</a:t>
            </a:fld>
            <a:endParaRPr/>
          </a:p>
        </p:txBody>
      </p:sp>
      <p:sp>
        <p:nvSpPr>
          <p:cNvPr id="2241" name="Google Shape;2241;p187"/>
          <p:cNvSpPr txBox="1">
            <a:spLocks noGrp="1"/>
          </p:cNvSpPr>
          <p:nvPr>
            <p:ph type="body" idx="4294967295"/>
          </p:nvPr>
        </p:nvSpPr>
        <p:spPr>
          <a:xfrm>
            <a:off x="541350" y="799413"/>
            <a:ext cx="822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 사용자 추가 라우팅 함수에서 addUser() 호출</a:t>
            </a:r>
            <a:endParaRPr sz="2020"/>
          </a:p>
        </p:txBody>
      </p:sp>
      <p:sp>
        <p:nvSpPr>
          <p:cNvPr id="2242" name="Google Shape;2242;p187"/>
          <p:cNvSpPr txBox="1">
            <a:spLocks noGrp="1"/>
          </p:cNvSpPr>
          <p:nvPr>
            <p:ph type="title" idx="4294967295"/>
          </p:nvPr>
        </p:nvSpPr>
        <p:spPr>
          <a:xfrm>
            <a:off x="588963" y="765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추가 기능 구현</a:t>
            </a:r>
            <a:endParaRPr/>
          </a:p>
        </p:txBody>
      </p:sp>
      <p:pic>
        <p:nvPicPr>
          <p:cNvPr id="2243" name="Google Shape;2243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0800" y="3083875"/>
            <a:ext cx="2078450" cy="643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4" name="Google Shape;2244;p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050" y="1776563"/>
            <a:ext cx="3276876" cy="1048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5" name="Google Shape;2245;p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5350" y="1625725"/>
            <a:ext cx="2078450" cy="1350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6" name="Google Shape;2246;p187"/>
          <p:cNvSpPr/>
          <p:nvPr/>
        </p:nvSpPr>
        <p:spPr>
          <a:xfrm>
            <a:off x="6814573" y="2921862"/>
            <a:ext cx="432000" cy="37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7" name="Google Shape;2247;p1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3050" y="3204800"/>
            <a:ext cx="3849325" cy="6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" name="Google Shape;2252;g2bbdc86acac_8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375" y="2536500"/>
            <a:ext cx="3689925" cy="24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g2bbdc86acac_8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38" y="511950"/>
            <a:ext cx="8427599" cy="16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30937af07a0_0_0"/>
          <p:cNvSpPr txBox="1">
            <a:spLocks noGrp="1"/>
          </p:cNvSpPr>
          <p:nvPr>
            <p:ph type="title"/>
          </p:nvPr>
        </p:nvSpPr>
        <p:spPr>
          <a:xfrm>
            <a:off x="2380225" y="2150850"/>
            <a:ext cx="3923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600"/>
              <a:t>MySQL 연동</a:t>
            </a:r>
            <a:endParaRPr sz="540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277</a:t>
            </a:fld>
            <a:endParaRPr/>
          </a:p>
        </p:txBody>
      </p:sp>
      <p:sp>
        <p:nvSpPr>
          <p:cNvPr id="2264" name="Google Shape;2264;p188"/>
          <p:cNvSpPr txBox="1">
            <a:spLocks noGrp="1"/>
          </p:cNvSpPr>
          <p:nvPr>
            <p:ph type="body" idx="4294967295"/>
          </p:nvPr>
        </p:nvSpPr>
        <p:spPr>
          <a:xfrm>
            <a:off x="605700" y="1083000"/>
            <a:ext cx="7603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작업순서</a:t>
            </a:r>
            <a:endParaRPr sz="24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adduser2.html 페이지 생성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요청라우팅 함수 선언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mysql db connectionPool 생성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addUser함수 선언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요청라우팅에서 addUser함수 호출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사용자 정보 입력 테스트</a:t>
            </a:r>
            <a:endParaRPr sz="1800"/>
          </a:p>
        </p:txBody>
      </p:sp>
      <p:sp>
        <p:nvSpPr>
          <p:cNvPr id="2265" name="Google Shape;2265;p188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사용하기 (기존 RDB 연동)</a:t>
            </a:r>
            <a:endParaRPr/>
          </a:p>
        </p:txBody>
      </p:sp>
      <p:sp>
        <p:nvSpPr>
          <p:cNvPr id="2266" name="Google Shape;2266;p188"/>
          <p:cNvSpPr txBox="1"/>
          <p:nvPr/>
        </p:nvSpPr>
        <p:spPr>
          <a:xfrm>
            <a:off x="1016250" y="4462725"/>
            <a:ext cx="678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RDB 종류: Oracle, MariaDB, PostgreSQL, MS-SQL 등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278</a:t>
            </a:fld>
            <a:endParaRPr/>
          </a:p>
        </p:txBody>
      </p:sp>
      <p:sp>
        <p:nvSpPr>
          <p:cNvPr id="2272" name="Google Shape;2272;p189"/>
          <p:cNvSpPr txBox="1">
            <a:spLocks noGrp="1"/>
          </p:cNvSpPr>
          <p:nvPr>
            <p:ph type="body" idx="4294967295"/>
          </p:nvPr>
        </p:nvSpPr>
        <p:spPr>
          <a:xfrm>
            <a:off x="636600" y="1200150"/>
            <a:ext cx="7611600" cy="30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MySQL 설치파일 다운로드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http://dev.mysql.com/downloads/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MySQL Community Edition (GPL)</a:t>
            </a:r>
            <a:endParaRPr sz="24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Community (GPL) Downloads »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교육용으로 무료 사용 가능하다.</a:t>
            </a:r>
            <a:endParaRPr sz="1800"/>
          </a:p>
        </p:txBody>
      </p:sp>
      <p:sp>
        <p:nvSpPr>
          <p:cNvPr id="2273" name="Google Shape;2273;p18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설치 하기</a:t>
            </a:r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279</a:t>
            </a:fld>
            <a:endParaRPr/>
          </a:p>
        </p:txBody>
      </p:sp>
      <p:sp>
        <p:nvSpPr>
          <p:cNvPr id="2279" name="Google Shape;2279;p190"/>
          <p:cNvSpPr txBox="1">
            <a:spLocks noGrp="1"/>
          </p:cNvSpPr>
          <p:nvPr>
            <p:ph type="body" idx="4294967295"/>
          </p:nvPr>
        </p:nvSpPr>
        <p:spPr>
          <a:xfrm>
            <a:off x="588975" y="1152525"/>
            <a:ext cx="7932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MySQL 사용 단계</a:t>
            </a:r>
            <a:endParaRPr sz="2200"/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데이터베이스 연결</a:t>
            </a:r>
            <a:endParaRPr sz="18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mysql -uroot -p123456 -hlocalhost</a:t>
            </a:r>
            <a:endParaRPr sz="16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use test</a:t>
            </a:r>
            <a:endParaRPr sz="1200"/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테이블 생성</a:t>
            </a:r>
            <a:endParaRPr sz="18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create table users(id text, name text, age int, password text)</a:t>
            </a:r>
            <a:endParaRPr sz="1600"/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레코드 추가</a:t>
            </a:r>
            <a:endParaRPr sz="18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insert into users(id, name, password)values('test01','gildong','12345');</a:t>
            </a:r>
            <a:endParaRPr sz="1200"/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데이터 조회</a:t>
            </a:r>
            <a:endParaRPr sz="1800"/>
          </a:p>
          <a:p>
            <a:pPr marL="1371600" lvl="2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select * from user</a:t>
            </a:r>
            <a:endParaRPr sz="1200"/>
          </a:p>
        </p:txBody>
      </p:sp>
      <p:sp>
        <p:nvSpPr>
          <p:cNvPr id="2280" name="Google Shape;2280;p19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DB 사용하기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280" name="Google Shape;28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서버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HTTP 서버 주요 이벤트</a:t>
            </a:r>
            <a:endParaRPr sz="18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request : 클라이언트 요청 도착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connection : 소켓 연결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close : 서버 종료</a:t>
            </a:r>
            <a:endParaRPr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HTTP 서버 메소드</a:t>
            </a:r>
            <a:endParaRPr sz="18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server.listen()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server.close()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server.setTimeout()</a:t>
            </a: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280</a:t>
            </a:fld>
            <a:endParaRPr/>
          </a:p>
        </p:txBody>
      </p:sp>
      <p:sp>
        <p:nvSpPr>
          <p:cNvPr id="2286" name="Google Shape;2286;p191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DB 사용하기</a:t>
            </a:r>
            <a:endParaRPr/>
          </a:p>
        </p:txBody>
      </p:sp>
      <p:sp>
        <p:nvSpPr>
          <p:cNvPr id="2287" name="Google Shape;2287;p191"/>
          <p:cNvSpPr txBox="1">
            <a:spLocks noGrp="1"/>
          </p:cNvSpPr>
          <p:nvPr>
            <p:ph type="body" idx="4294967295"/>
          </p:nvPr>
        </p:nvSpPr>
        <p:spPr>
          <a:xfrm>
            <a:off x="588975" y="1200150"/>
            <a:ext cx="6517500" cy="20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41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-US" sz="1820"/>
              <a:t>관계형 데이터베이스의 구조</a:t>
            </a:r>
            <a:endParaRPr sz="1820"/>
          </a:p>
          <a:p>
            <a:pPr marL="914400" lvl="1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-US" sz="1450"/>
              <a:t>데이터베이스 &gt; 테이블 &gt; 레코드</a:t>
            </a:r>
            <a:endParaRPr sz="1450"/>
          </a:p>
          <a:p>
            <a:pPr marL="9144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50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20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20"/>
          </a:p>
          <a:p>
            <a:pPr marL="457200" lvl="0" indent="-3441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20"/>
              <a:buChar char="●"/>
            </a:pPr>
            <a:r>
              <a:rPr lang="en-US" sz="1820"/>
              <a:t>테이블의 구조</a:t>
            </a:r>
            <a:endParaRPr sz="1820"/>
          </a:p>
        </p:txBody>
      </p:sp>
      <p:pic>
        <p:nvPicPr>
          <p:cNvPr id="2288" name="Google Shape;2288;p191" descr="D:\중앙일보아이티\수업교안\kamejava_ppt\k-102.bm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900" y="2957500"/>
            <a:ext cx="5886025" cy="179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4725" y="682300"/>
            <a:ext cx="3817726" cy="20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281</a:t>
            </a:fld>
            <a:endParaRPr/>
          </a:p>
        </p:txBody>
      </p:sp>
      <p:sp>
        <p:nvSpPr>
          <p:cNvPr id="2295" name="Google Shape;2295;p192"/>
          <p:cNvSpPr txBox="1">
            <a:spLocks noGrp="1"/>
          </p:cNvSpPr>
          <p:nvPr>
            <p:ph type="body" idx="4294967295"/>
          </p:nvPr>
        </p:nvSpPr>
        <p:spPr>
          <a:xfrm>
            <a:off x="741375" y="1082425"/>
            <a:ext cx="7426200" cy="35955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## 새 데이터 베이스 추가 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database DB명;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database comstudy21;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## 새로운 계정 생성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user '계정명'@'호스명' identified by '비밀번호';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user 'comstudy21'@'localhost' identified by 'comstudy21';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US" sz="15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## 새 계정에 모든 권한 부여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grant all privileges on DB명,* to '계정명'@'호스트명' 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grant all privileges 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comstudy21.*  to 'comstudy21'@'localhost';</a:t>
            </a:r>
            <a:endParaRPr sz="1300"/>
          </a:p>
        </p:txBody>
      </p:sp>
      <p:sp>
        <p:nvSpPr>
          <p:cNvPr id="2296" name="Google Shape;2296;p192"/>
          <p:cNvSpPr txBox="1">
            <a:spLocks noGrp="1"/>
          </p:cNvSpPr>
          <p:nvPr>
            <p:ph type="title" idx="4294967295"/>
          </p:nvPr>
        </p:nvSpPr>
        <p:spPr>
          <a:xfrm>
            <a:off x="588974" y="214325"/>
            <a:ext cx="8102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DB 사용자 추가 기능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282</a:t>
            </a:fld>
            <a:endParaRPr/>
          </a:p>
        </p:txBody>
      </p:sp>
      <p:sp>
        <p:nvSpPr>
          <p:cNvPr id="2302" name="Google Shape;2302;p193"/>
          <p:cNvSpPr txBox="1">
            <a:spLocks noGrp="1"/>
          </p:cNvSpPr>
          <p:nvPr>
            <p:ph type="body" idx="4294967295"/>
          </p:nvPr>
        </p:nvSpPr>
        <p:spPr>
          <a:xfrm>
            <a:off x="588975" y="1004888"/>
            <a:ext cx="82296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33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280"/>
              <a:buChar char="●"/>
            </a:pPr>
            <a:r>
              <a:rPr lang="en-US" sz="2280"/>
              <a:t>mysql 모듈 설치</a:t>
            </a:r>
            <a:endParaRPr sz="2280"/>
          </a:p>
          <a:p>
            <a:pPr marL="914400" lvl="1" indent="-34544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40"/>
              <a:buChar char="○"/>
            </a:pPr>
            <a:r>
              <a:rPr lang="en-US" sz="1840"/>
              <a:t>npm install mysql2 --save</a:t>
            </a:r>
            <a:endParaRPr sz="1840"/>
          </a:p>
        </p:txBody>
      </p:sp>
      <p:sp>
        <p:nvSpPr>
          <p:cNvPr id="2303" name="Google Shape;2303;p19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모듈 사용하기</a:t>
            </a:r>
            <a:endParaRPr/>
          </a:p>
        </p:txBody>
      </p:sp>
      <p:sp>
        <p:nvSpPr>
          <p:cNvPr id="2304" name="Google Shape;2304;p193"/>
          <p:cNvSpPr txBox="1"/>
          <p:nvPr/>
        </p:nvSpPr>
        <p:spPr>
          <a:xfrm>
            <a:off x="1444350" y="1955825"/>
            <a:ext cx="6407700" cy="2678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//// MySQL 데이터베이스를 사용할 수 있는 mysql 모듈 불러오기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mysql = require('mysql');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//// MySQL 데이터 베이스 연결 설정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 = mysql.createPool({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connectionLimit : 10,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host : 'localhost',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 : 'root',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password : '1234',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database : 'myapp',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debug : false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9" name="Google Shape;2309;p194"/>
          <p:cNvGraphicFramePr/>
          <p:nvPr/>
        </p:nvGraphicFramePr>
        <p:xfrm>
          <a:off x="1146939" y="191406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19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속성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설명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connectionLimit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최대 연결 개수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host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연결 호스트 이름</a:t>
                      </a:r>
                      <a:endParaRPr sz="1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예) localhost, 127.0.0.1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port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데이터베이스 접속 포트 번호. MySQL은 3306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user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데이터 베이스 접속 아이디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password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뎅터베이스 접속 비밀번호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database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데이터베이스 이름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debug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데이터베이스 처리 과정을 로그로 남길지 설정</a:t>
                      </a:r>
                      <a:endParaRPr sz="12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10" name="Google Shape;2310;p1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283</a:t>
            </a:fld>
            <a:endParaRPr/>
          </a:p>
        </p:txBody>
      </p:sp>
      <p:sp>
        <p:nvSpPr>
          <p:cNvPr id="2311" name="Google Shape;2311;p19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 모듈 사용하기</a:t>
            </a:r>
            <a:endParaRPr/>
          </a:p>
        </p:txBody>
      </p:sp>
      <p:sp>
        <p:nvSpPr>
          <p:cNvPr id="2312" name="Google Shape;2312;p194"/>
          <p:cNvSpPr txBox="1"/>
          <p:nvPr/>
        </p:nvSpPr>
        <p:spPr>
          <a:xfrm>
            <a:off x="628626" y="1275600"/>
            <a:ext cx="71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커넥션 풀을 만들 때 전달하는 객체 속성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284</a:t>
            </a:fld>
            <a:endParaRPr/>
          </a:p>
        </p:txBody>
      </p:sp>
      <p:sp>
        <p:nvSpPr>
          <p:cNvPr id="2318" name="Google Shape;2318;p195"/>
          <p:cNvSpPr txBox="1">
            <a:spLocks noGrp="1"/>
          </p:cNvSpPr>
          <p:nvPr>
            <p:ph type="body" idx="4294967295"/>
          </p:nvPr>
        </p:nvSpPr>
        <p:spPr>
          <a:xfrm>
            <a:off x="588975" y="1038225"/>
            <a:ext cx="7640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요청 라우팅 함수</a:t>
            </a:r>
            <a:endParaRPr sz="2020"/>
          </a:p>
        </p:txBody>
      </p:sp>
      <p:sp>
        <p:nvSpPr>
          <p:cNvPr id="2319" name="Google Shape;2319;p19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MySQL에 사용자 입력</a:t>
            </a:r>
            <a:endParaRPr/>
          </a:p>
        </p:txBody>
      </p:sp>
      <p:sp>
        <p:nvSpPr>
          <p:cNvPr id="2320" name="Google Shape;2320;p195"/>
          <p:cNvSpPr txBox="1"/>
          <p:nvPr/>
        </p:nvSpPr>
        <p:spPr>
          <a:xfrm>
            <a:off x="1070099" y="1665175"/>
            <a:ext cx="7003800" cy="3078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사용자 추가 라우팅 함수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router.route('/process/adduser').post(function(req, res)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console.log('/process/adduser 호출됨.');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paramName = req.body.name || req.query.name;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paramAge = req.body.age || req.query.age;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</a:t>
            </a: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'요청 파라미터 : ' + paramId + ', ' + paramPassword + ', ' + paramName + ', ' + paramAge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addUser() 함수 호출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....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285</a:t>
            </a:fld>
            <a:endParaRPr/>
          </a:p>
        </p:txBody>
      </p:sp>
      <p:sp>
        <p:nvSpPr>
          <p:cNvPr id="2326" name="Google Shape;2326;p196"/>
          <p:cNvSpPr txBox="1">
            <a:spLocks noGrp="1"/>
          </p:cNvSpPr>
          <p:nvPr>
            <p:ph type="body" idx="4294967295"/>
          </p:nvPr>
        </p:nvSpPr>
        <p:spPr>
          <a:xfrm>
            <a:off x="588975" y="658500"/>
            <a:ext cx="78834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000"/>
              <a:t>요청 라우팅 함수 내의 addUser 함수 호출</a:t>
            </a:r>
            <a:endParaRPr sz="2000"/>
          </a:p>
        </p:txBody>
      </p:sp>
      <p:sp>
        <p:nvSpPr>
          <p:cNvPr id="2327" name="Google Shape;2327;p196"/>
          <p:cNvSpPr txBox="1">
            <a:spLocks noGrp="1"/>
          </p:cNvSpPr>
          <p:nvPr>
            <p:ph type="title" idx="4294967295"/>
          </p:nvPr>
        </p:nvSpPr>
        <p:spPr>
          <a:xfrm>
            <a:off x="588963" y="650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MySQL에 사용자 입력</a:t>
            </a:r>
            <a:endParaRPr/>
          </a:p>
        </p:txBody>
      </p:sp>
      <p:sp>
        <p:nvSpPr>
          <p:cNvPr id="2328" name="Google Shape;2328;p196"/>
          <p:cNvSpPr txBox="1"/>
          <p:nvPr/>
        </p:nvSpPr>
        <p:spPr>
          <a:xfrm>
            <a:off x="1043350" y="1092000"/>
            <a:ext cx="7129200" cy="3940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(pool) { </a:t>
            </a:r>
            <a:r>
              <a:rPr lang="en-US" sz="1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pool 객체가 초기화된 경우, addUser 함수 호출하여 사용자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addUser(paramId, paramName, paramAge, paramPassword, function(err, addedUser)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동일한 id로 추가하려는 경우 에러 발생 - 클라이언트로 에러 전송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if (err)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console.error('사용자 추가 중 에러 발생 : ' + err.stack);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return;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결과 객체 있으면 성공 응답 전송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if (addedUser)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console.dir(addedUser);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console.log('inserted ' + addedUser.affectedRows + ' rows');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res.writeHead('200', {'Content-Type':'text/html;charset=utf8'});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res.write('&lt;h2&gt;사용자 추가 성공&lt;/h2&gt;');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res.end();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 else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res.writeHead('200', {'Content-Type':'text/html;charset=utf8'});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res.write('&lt;h2&gt;사용자 추가  실패&lt;/h2&gt;');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res.end();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else {  </a:t>
            </a:r>
            <a:r>
              <a:rPr lang="en-US" sz="1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데이터베이스 객체가 초기화되지 않은 경우 실패 응답 전송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res.writeHead('200', {'Content-Type':'text/html;charset=utf8'});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res.write('&lt;h2&gt;데이터베이스 연결 실패&lt;/h2&gt;');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res.end();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286</a:t>
            </a:fld>
            <a:endParaRPr/>
          </a:p>
        </p:txBody>
      </p:sp>
      <p:sp>
        <p:nvSpPr>
          <p:cNvPr id="2334" name="Google Shape;2334;p197"/>
          <p:cNvSpPr txBox="1">
            <a:spLocks noGrp="1"/>
          </p:cNvSpPr>
          <p:nvPr>
            <p:ph type="body" idx="4294967295"/>
          </p:nvPr>
        </p:nvSpPr>
        <p:spPr>
          <a:xfrm>
            <a:off x="708675" y="1090625"/>
            <a:ext cx="7151100" cy="3781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&lt;title&gt;사용자 추가 테스트&lt;/title&gt;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&lt;h1&gt;사용자 추가&lt;/h1&gt;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 action="/process/adduser"&gt;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&lt;label&gt;id&lt;/label&gt; : &lt;input type="text" name="id"&gt;&lt;br&gt;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&lt;label&gt;name&lt;/label&gt; : &lt;input type="text" name="name"&gt;&lt;br&gt;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&lt;label&gt;age&lt;/label&gt; : &lt;input type="text" name="age"&gt;&lt;br&gt;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&lt;label&gt;password&lt;/label&gt; : &lt;input type="password" name="password"&gt;&lt;br&gt;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value="전송"&gt;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200"/>
          </a:p>
        </p:txBody>
      </p:sp>
      <p:sp>
        <p:nvSpPr>
          <p:cNvPr id="2335" name="Google Shape;2335;p197"/>
          <p:cNvSpPr txBox="1">
            <a:spLocks noGrp="1"/>
          </p:cNvSpPr>
          <p:nvPr>
            <p:ph type="title" idx="4294967295"/>
          </p:nvPr>
        </p:nvSpPr>
        <p:spPr>
          <a:xfrm>
            <a:off x="588963" y="141288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MySQL에 사용자 입력</a:t>
            </a:r>
            <a:endParaRPr/>
          </a:p>
        </p:txBody>
      </p:sp>
      <p:sp>
        <p:nvSpPr>
          <p:cNvPr id="2336" name="Google Shape;2336;p197"/>
          <p:cNvSpPr txBox="1"/>
          <p:nvPr/>
        </p:nvSpPr>
        <p:spPr>
          <a:xfrm>
            <a:off x="708686" y="776376"/>
            <a:ext cx="178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/public/adduser.html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287</a:t>
            </a:fld>
            <a:endParaRPr/>
          </a:p>
        </p:txBody>
      </p:sp>
      <p:sp>
        <p:nvSpPr>
          <p:cNvPr id="2342" name="Google Shape;2342;p198"/>
          <p:cNvSpPr txBox="1">
            <a:spLocks noGrp="1"/>
          </p:cNvSpPr>
          <p:nvPr>
            <p:ph type="body" idx="4294967295"/>
          </p:nvPr>
        </p:nvSpPr>
        <p:spPr>
          <a:xfrm>
            <a:off x="457200" y="-11112"/>
            <a:ext cx="8229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addUser 함수 선언 - 사용자를 DB에 등록 하는 함수</a:t>
            </a:r>
            <a:endParaRPr sz="2400"/>
          </a:p>
        </p:txBody>
      </p:sp>
      <p:sp>
        <p:nvSpPr>
          <p:cNvPr id="2343" name="Google Shape;2343;p198"/>
          <p:cNvSpPr txBox="1"/>
          <p:nvPr/>
        </p:nvSpPr>
        <p:spPr>
          <a:xfrm>
            <a:off x="906000" y="538175"/>
            <a:ext cx="7106100" cy="452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//사용자를 등록하는 함수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addUser = function(id, name, age, password, callback)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console.log('addUser 호출됨:'+id+','+password+','+name+','+age);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// 커넥션 풀에서 연결 객체를 가져옴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pool.getConnection(function(err, conn)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if (err)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if (conn)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conn.release();  // 반드시 해제해야 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callback(err, null);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return;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console.log('데이터베이스 연결 스레드 아이디 : ' + conn.threadId);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// 데이터를 객체로 만듦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var data = {id:id, name:name, age:age, password:password};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// SQL 문을 실행함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exec = conn.query('insert into users set ?',data,function(err, result)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conn.release();  // 반드시 해제해야 함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console.log('실행 대상 SQL : ' + exec.sql);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if (err)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	console.log('SQL 실행 시 에러 발생함.');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	callback(err, null);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	return;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callback(null, result);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conn.on('error', function(err) {     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console.log('데이터베이스 연결 시 에러 발생함.');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callback(err, null);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99"/>
          <p:cNvSpPr txBox="1">
            <a:spLocks noGrp="1"/>
          </p:cNvSpPr>
          <p:nvPr>
            <p:ph type="title" idx="4294967295"/>
          </p:nvPr>
        </p:nvSpPr>
        <p:spPr>
          <a:xfrm>
            <a:off x="0" y="2151063"/>
            <a:ext cx="8521700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3</a:t>
            </a:r>
            <a:endParaRPr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00"/>
          <p:cNvSpPr txBox="1">
            <a:spLocks noGrp="1"/>
          </p:cNvSpPr>
          <p:nvPr>
            <p:ph type="title" idx="4294967295"/>
          </p:nvPr>
        </p:nvSpPr>
        <p:spPr>
          <a:xfrm>
            <a:off x="521675" y="444500"/>
            <a:ext cx="8000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3</a:t>
            </a:r>
            <a:endParaRPr/>
          </a:p>
        </p:txBody>
      </p:sp>
      <p:pic>
        <p:nvPicPr>
          <p:cNvPr id="2354" name="Google Shape;2354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6806" y="1530450"/>
            <a:ext cx="6038194" cy="30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p200"/>
          <p:cNvSpPr txBox="1"/>
          <p:nvPr/>
        </p:nvSpPr>
        <p:spPr>
          <a:xfrm>
            <a:off x="521675" y="4655650"/>
            <a:ext cx="550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: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Node.js 게시판 구현하기기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200"/>
          <p:cNvSpPr txBox="1"/>
          <p:nvPr/>
        </p:nvSpPr>
        <p:spPr>
          <a:xfrm>
            <a:off x="1099100" y="1061738"/>
            <a:ext cx="652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 express와 데이터베이스가 연동 되도록 게시판을 구현 해 보자.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287" name="Google Shape;28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HTTP 서버</a:t>
            </a:r>
            <a:endParaRPr sz="2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000"/>
              <a:t>HTTP 서버 동작 시키기</a:t>
            </a:r>
            <a:endParaRPr sz="20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600"/>
              <a:t>서버 객체 생성</a:t>
            </a:r>
            <a:endParaRPr sz="16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600"/>
              <a:t>클라이언트 접속 대기(listening)</a:t>
            </a:r>
            <a:endParaRPr/>
          </a:p>
          <a:p>
            <a:pPr marL="1371600" lvl="3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marL="1371600" lvl="3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var server = http.createServer();</a:t>
            </a:r>
            <a:endParaRPr/>
          </a:p>
          <a:p>
            <a:pPr marL="1371600" lvl="3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server.listen(PORT)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8" name="Google Shape;28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201"/>
          <p:cNvSpPr txBox="1">
            <a:spLocks noGrp="1"/>
          </p:cNvSpPr>
          <p:nvPr>
            <p:ph type="title" idx="4294967295"/>
          </p:nvPr>
        </p:nvSpPr>
        <p:spPr>
          <a:xfrm>
            <a:off x="0" y="2151063"/>
            <a:ext cx="8521700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패키지 메니저, PM2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02"/>
          <p:cNvSpPr txBox="1">
            <a:spLocks noGrp="1"/>
          </p:cNvSpPr>
          <p:nvPr>
            <p:ph type="title" idx="4294967295"/>
          </p:nvPr>
        </p:nvSpPr>
        <p:spPr>
          <a:xfrm>
            <a:off x="539688" y="60625"/>
            <a:ext cx="79212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Node.js 패키지 매니저, PM2</a:t>
            </a:r>
            <a:endParaRPr sz="2400"/>
          </a:p>
        </p:txBody>
      </p:sp>
      <p:sp>
        <p:nvSpPr>
          <p:cNvPr id="2367" name="Google Shape;2367;p202"/>
          <p:cNvSpPr txBox="1">
            <a:spLocks noGrp="1"/>
          </p:cNvSpPr>
          <p:nvPr>
            <p:ph type="body" idx="4294967295"/>
          </p:nvPr>
        </p:nvSpPr>
        <p:spPr>
          <a:xfrm>
            <a:off x="539700" y="740127"/>
            <a:ext cx="6968700" cy="3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npm install pm2 -g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sudo npm install pm2 -g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start &lt;실행할 프로그램 이름&gt;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monit</a:t>
            </a:r>
            <a:endParaRPr sz="1235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list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stop &lt;중단하고 싶은 프로세스 이름&gt;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start &lt;실행하고 싶은 프로세스&gt; --watch</a:t>
            </a:r>
            <a:endParaRPr sz="1829"/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457200" lvl="0" indent="-2286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1143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1235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start &lt;실행하고 싶은 프로세스&gt; --watch --ingnore-watch=&lt;감시를 피하고 싶은 파일 또는 디렉토리&gt;</a:t>
            </a:r>
            <a:endParaRPr sz="1829"/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US" sz="1235"/>
              <a:t>pm2 log</a:t>
            </a:r>
            <a:endParaRPr sz="1235"/>
          </a:p>
        </p:txBody>
      </p:sp>
      <p:sp>
        <p:nvSpPr>
          <p:cNvPr id="2368" name="Google Shape;2368;p202"/>
          <p:cNvSpPr/>
          <p:nvPr/>
        </p:nvSpPr>
        <p:spPr>
          <a:xfrm>
            <a:off x="286882" y="4644928"/>
            <a:ext cx="842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https://velog.io/@octo__/%ED%8C%A8%ED%82%A4%EC%A7%80-%EB%A7%A4%EB%8B%88%EC%A0%80%EC%99%80-PM2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1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https://www.opentutorials.org/course/3332/22110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9" name="Google Shape;2369;p2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26125" y="816975"/>
            <a:ext cx="4143851" cy="2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203"/>
          <p:cNvSpPr txBox="1">
            <a:spLocks noGrp="1"/>
          </p:cNvSpPr>
          <p:nvPr>
            <p:ph type="title" idx="4294967295"/>
          </p:nvPr>
        </p:nvSpPr>
        <p:spPr>
          <a:xfrm>
            <a:off x="570900" y="227950"/>
            <a:ext cx="78918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Node.js 모듈의 형식</a:t>
            </a:r>
            <a:endParaRPr sz="2400"/>
          </a:p>
        </p:txBody>
      </p:sp>
      <p:sp>
        <p:nvSpPr>
          <p:cNvPr id="2375" name="Google Shape;2375;p203"/>
          <p:cNvSpPr txBox="1">
            <a:spLocks noGrp="1"/>
          </p:cNvSpPr>
          <p:nvPr>
            <p:ph type="body" idx="4294967295"/>
          </p:nvPr>
        </p:nvSpPr>
        <p:spPr>
          <a:xfrm>
            <a:off x="1079638" y="1685875"/>
            <a:ext cx="2862300" cy="2052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 b="1"/>
              <a:t>let</a:t>
            </a:r>
            <a:r>
              <a:rPr lang="en-US" sz="1200"/>
              <a:t> partModule = {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v: "v",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f: </a:t>
            </a:r>
            <a:r>
              <a:rPr lang="en-US" sz="1200" b="1"/>
              <a:t>function</a:t>
            </a:r>
            <a:r>
              <a:rPr lang="en-US" sz="1200"/>
              <a:t> () {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  console.log(this.v);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  },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200"/>
              <a:t>};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1200"/>
            </a:br>
            <a:r>
              <a:rPr lang="en-US" sz="1200"/>
              <a:t>module.exports = partModule;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200"/>
          </a:p>
        </p:txBody>
      </p:sp>
      <p:sp>
        <p:nvSpPr>
          <p:cNvPr id="2376" name="Google Shape;2376;p203"/>
          <p:cNvSpPr/>
          <p:nvPr/>
        </p:nvSpPr>
        <p:spPr>
          <a:xfrm>
            <a:off x="320941" y="4748686"/>
            <a:ext cx="32464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https://www.opentutorials.org/course/3332/21148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203"/>
          <p:cNvSpPr txBox="1"/>
          <p:nvPr/>
        </p:nvSpPr>
        <p:spPr>
          <a:xfrm>
            <a:off x="4960500" y="1676769"/>
            <a:ext cx="3103800" cy="207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part = require("./module_ex.js");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part.f();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br>
              <a:rPr lang="en-US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203"/>
          <p:cNvSpPr txBox="1"/>
          <p:nvPr/>
        </p:nvSpPr>
        <p:spPr>
          <a:xfrm>
            <a:off x="1079645" y="1395886"/>
            <a:ext cx="108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module_ex.js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203"/>
          <p:cNvSpPr txBox="1"/>
          <p:nvPr/>
        </p:nvSpPr>
        <p:spPr>
          <a:xfrm>
            <a:off x="4890010" y="1395885"/>
            <a:ext cx="117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module_ex2.js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293</a:t>
            </a:fld>
            <a:endParaRPr/>
          </a:p>
        </p:txBody>
      </p:sp>
      <p:sp>
        <p:nvSpPr>
          <p:cNvPr id="2385" name="Google Shape;2385;p204"/>
          <p:cNvSpPr txBox="1">
            <a:spLocks noGrp="1"/>
          </p:cNvSpPr>
          <p:nvPr>
            <p:ph type="body" idx="4294967295"/>
          </p:nvPr>
        </p:nvSpPr>
        <p:spPr>
          <a:xfrm>
            <a:off x="658650" y="904500"/>
            <a:ext cx="77376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03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모듈화 : 코드 일부분을 잘라 별도 파일로 분리하기</a:t>
            </a:r>
            <a:endParaRPr sz="1760"/>
          </a:p>
          <a:p>
            <a:pPr marL="457200" lvl="0" indent="-3403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exports 전역변수 : 어디서든지 접근 가능.</a:t>
            </a:r>
            <a:endParaRPr sz="1295"/>
          </a:p>
          <a:p>
            <a:pPr marL="457200" lvl="0" indent="-3403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exports 전역변수를 사용해서 모듈 구성하기</a:t>
            </a:r>
            <a:endParaRPr sz="1760"/>
          </a:p>
        </p:txBody>
      </p:sp>
      <p:sp>
        <p:nvSpPr>
          <p:cNvPr id="2386" name="Google Shape;2386;p20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grpSp>
        <p:nvGrpSpPr>
          <p:cNvPr id="2387" name="Google Shape;2387;p204"/>
          <p:cNvGrpSpPr/>
          <p:nvPr/>
        </p:nvGrpSpPr>
        <p:grpSpPr>
          <a:xfrm>
            <a:off x="944889" y="2009500"/>
            <a:ext cx="7765981" cy="2272221"/>
            <a:chOff x="539550" y="2009504"/>
            <a:chExt cx="8644236" cy="2272221"/>
          </a:xfrm>
        </p:grpSpPr>
        <p:sp>
          <p:nvSpPr>
            <p:cNvPr id="2388" name="Google Shape;2388;p204"/>
            <p:cNvSpPr/>
            <p:nvPr/>
          </p:nvSpPr>
          <p:spPr>
            <a:xfrm>
              <a:off x="539550" y="2355725"/>
              <a:ext cx="3168300" cy="1926000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04"/>
            <p:cNvSpPr txBox="1"/>
            <p:nvPr/>
          </p:nvSpPr>
          <p:spPr>
            <a:xfrm>
              <a:off x="539565" y="2009504"/>
              <a:ext cx="1895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module_test1.js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04"/>
            <p:cNvSpPr/>
            <p:nvPr/>
          </p:nvSpPr>
          <p:spPr>
            <a:xfrm>
              <a:off x="899592" y="2517744"/>
              <a:ext cx="2448272" cy="378042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require('./user1')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204"/>
            <p:cNvSpPr/>
            <p:nvPr/>
          </p:nvSpPr>
          <p:spPr>
            <a:xfrm>
              <a:off x="683568" y="3543858"/>
              <a:ext cx="2880320" cy="486054"/>
            </a:xfrm>
            <a:prstGeom prst="rect">
              <a:avLst/>
            </a:prstGeom>
            <a:gradFill>
              <a:gsLst>
                <a:gs pos="0">
                  <a:srgbClr val="FFD17D"/>
                </a:gs>
                <a:gs pos="35000">
                  <a:srgbClr val="FFDCA3"/>
                </a:gs>
                <a:gs pos="100000">
                  <a:srgbClr val="FFF1D8"/>
                </a:gs>
              </a:gsLst>
              <a:lin ang="16200000" scaled="0"/>
            </a:gradFill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 user --&gt; exports참조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2" name="Google Shape;2392;p204"/>
            <p:cNvCxnSpPr>
              <a:stCxn id="2390" idx="2"/>
              <a:endCxn id="2391" idx="0"/>
            </p:cNvCxnSpPr>
            <p:nvPr/>
          </p:nvCxnSpPr>
          <p:spPr>
            <a:xfrm>
              <a:off x="2123728" y="2895786"/>
              <a:ext cx="0" cy="648000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393" name="Google Shape;2393;p204"/>
            <p:cNvSpPr/>
            <p:nvPr/>
          </p:nvSpPr>
          <p:spPr>
            <a:xfrm>
              <a:off x="5148075" y="2362700"/>
              <a:ext cx="2376300" cy="1667100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04"/>
            <p:cNvSpPr txBox="1"/>
            <p:nvPr/>
          </p:nvSpPr>
          <p:spPr>
            <a:xfrm>
              <a:off x="5341101" y="2510779"/>
              <a:ext cx="199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exports 전역 변수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04"/>
            <p:cNvSpPr txBox="1"/>
            <p:nvPr/>
          </p:nvSpPr>
          <p:spPr>
            <a:xfrm>
              <a:off x="5076034" y="2050679"/>
              <a:ext cx="140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user1.js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204"/>
            <p:cNvSpPr/>
            <p:nvPr/>
          </p:nvSpPr>
          <p:spPr>
            <a:xfrm>
              <a:off x="5292080" y="2868783"/>
              <a:ext cx="2088232" cy="35103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getUser() 함수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204"/>
            <p:cNvSpPr/>
            <p:nvPr/>
          </p:nvSpPr>
          <p:spPr>
            <a:xfrm>
              <a:off x="5292080" y="3318811"/>
              <a:ext cx="2088232" cy="35103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group 객체</a:t>
              </a:r>
              <a:endParaRPr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204"/>
            <p:cNvSpPr txBox="1"/>
            <p:nvPr/>
          </p:nvSpPr>
          <p:spPr>
            <a:xfrm>
              <a:off x="8031186" y="2875329"/>
              <a:ext cx="11526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exports의 </a:t>
              </a:r>
              <a:endParaRPr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속서으로 </a:t>
              </a:r>
              <a:endParaRPr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3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추가</a:t>
              </a:r>
              <a:endParaRPr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9" name="Google Shape;2399;p204"/>
            <p:cNvCxnSpPr>
              <a:endCxn id="2396" idx="3"/>
            </p:cNvCxnSpPr>
            <p:nvPr/>
          </p:nvCxnSpPr>
          <p:spPr>
            <a:xfrm rot="10800000">
              <a:off x="7380312" y="3044303"/>
              <a:ext cx="651000" cy="0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00" name="Google Shape;2400;p204"/>
            <p:cNvCxnSpPr/>
            <p:nvPr/>
          </p:nvCxnSpPr>
          <p:spPr>
            <a:xfrm rot="10800000">
              <a:off x="7380312" y="3494330"/>
              <a:ext cx="650883" cy="0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01" name="Google Shape;2401;p204"/>
            <p:cNvCxnSpPr>
              <a:stCxn id="2394" idx="1"/>
              <a:endCxn id="2390" idx="3"/>
            </p:cNvCxnSpPr>
            <p:nvPr/>
          </p:nvCxnSpPr>
          <p:spPr>
            <a:xfrm flipH="1">
              <a:off x="3347901" y="2664679"/>
              <a:ext cx="1993200" cy="42000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402" name="Google Shape;2402;p204"/>
            <p:cNvCxnSpPr/>
            <p:nvPr/>
          </p:nvCxnSpPr>
          <p:spPr>
            <a:xfrm flipH="1">
              <a:off x="3563888" y="3569990"/>
              <a:ext cx="1584176" cy="209409"/>
            </a:xfrm>
            <a:prstGeom prst="straightConnector1">
              <a:avLst/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2403" name="Google Shape;2403;p204"/>
            <p:cNvSpPr txBox="1"/>
            <p:nvPr/>
          </p:nvSpPr>
          <p:spPr>
            <a:xfrm>
              <a:off x="3913083" y="2211147"/>
              <a:ext cx="1082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모듈 파일 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불러들이기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294</a:t>
            </a:fld>
            <a:endParaRPr/>
          </a:p>
        </p:txBody>
      </p:sp>
      <p:sp>
        <p:nvSpPr>
          <p:cNvPr id="2409" name="Google Shape;2409;p205"/>
          <p:cNvSpPr txBox="1">
            <a:spLocks noGrp="1"/>
          </p:cNvSpPr>
          <p:nvPr>
            <p:ph type="body" idx="4294967295"/>
          </p:nvPr>
        </p:nvSpPr>
        <p:spPr>
          <a:xfrm>
            <a:off x="512775" y="896950"/>
            <a:ext cx="7954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exports에 속성을 만들고 함수나 객체를 추가. require()로 불러오기.</a:t>
            </a:r>
            <a:endParaRPr sz="1700"/>
          </a:p>
        </p:txBody>
      </p:sp>
      <p:sp>
        <p:nvSpPr>
          <p:cNvPr id="2410" name="Google Shape;2410;p20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11" name="Google Shape;2411;p205"/>
          <p:cNvSpPr txBox="1"/>
          <p:nvPr/>
        </p:nvSpPr>
        <p:spPr>
          <a:xfrm>
            <a:off x="1003975" y="1435475"/>
            <a:ext cx="4288200" cy="1385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node_weekend03_ex01_test1.js</a:t>
            </a:r>
            <a:endParaRPr sz="12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 객체 속성으로 함수 추가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exports.getUser = function()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{id:'test01', name:'소녀시대'};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exports.group = {id:'group01', name:'친구'};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205"/>
          <p:cNvSpPr txBox="1"/>
          <p:nvPr/>
        </p:nvSpPr>
        <p:spPr>
          <a:xfrm>
            <a:off x="1003975" y="3054750"/>
            <a:ext cx="4288200" cy="16161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module_test1.js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 메소드는 exports 객체를 반환 함.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user1 = require('./node_weekend03_ex01_test1');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user1.getUser().name + ', '+user1.group.name;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3" name="Google Shape;2413;p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0275" y="3054750"/>
            <a:ext cx="2907000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2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295</a:t>
            </a:fld>
            <a:endParaRPr/>
          </a:p>
        </p:txBody>
      </p:sp>
      <p:sp>
        <p:nvSpPr>
          <p:cNvPr id="2419" name="Google Shape;2419;p206"/>
          <p:cNvSpPr txBox="1">
            <a:spLocks noGrp="1"/>
          </p:cNvSpPr>
          <p:nvPr>
            <p:ph type="body" idx="4294967295"/>
          </p:nvPr>
        </p:nvSpPr>
        <p:spPr>
          <a:xfrm>
            <a:off x="588975" y="775525"/>
            <a:ext cx="76407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exports를 직접 객체로 지정</a:t>
            </a:r>
            <a:endParaRPr sz="2020"/>
          </a:p>
          <a:p>
            <a:pPr marL="914400" lvl="1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-US" sz="1650"/>
              <a:t>모듈을 덮어쓰기 했으므로 모듈은 사라지고 JS 객체만 남는다.</a:t>
            </a:r>
            <a:endParaRPr sz="2020"/>
          </a:p>
        </p:txBody>
      </p:sp>
      <p:sp>
        <p:nvSpPr>
          <p:cNvPr id="2420" name="Google Shape;2420;p206"/>
          <p:cNvSpPr txBox="1">
            <a:spLocks noGrp="1"/>
          </p:cNvSpPr>
          <p:nvPr>
            <p:ph type="title" idx="4294967295"/>
          </p:nvPr>
        </p:nvSpPr>
        <p:spPr>
          <a:xfrm>
            <a:off x="588963" y="705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21" name="Google Shape;2421;p206"/>
          <p:cNvSpPr txBox="1"/>
          <p:nvPr/>
        </p:nvSpPr>
        <p:spPr>
          <a:xfrm>
            <a:off x="1297451" y="3562576"/>
            <a:ext cx="4116000" cy="120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exports가 직접 새로운 객체로 바뀌었으므로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require()로 모듈로 불러 올수 없다.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빈 {} 객체로 불러 짐.</a:t>
            </a:r>
            <a:endParaRPr sz="12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require('./node_weekend03_ex02_user2');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console.log(user);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206"/>
          <p:cNvSpPr txBox="1"/>
          <p:nvPr/>
        </p:nvSpPr>
        <p:spPr>
          <a:xfrm>
            <a:off x="1297450" y="1631450"/>
            <a:ext cx="4116000" cy="175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node_weekend03_ex02_user2.js</a:t>
            </a:r>
            <a:endParaRPr sz="12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exports에 속성 추가 - 모듈에서 접근.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exprots를 새로운 객체로 지정 - JS에서 새 변수로 처리.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 =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getUser : function()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return {id : 'test01', name:'방탄소년단'}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group : {id : 'group01', name : '친구'}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3" name="Google Shape;2423;p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200" y="3931325"/>
            <a:ext cx="2853245" cy="83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2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296</a:t>
            </a:fld>
            <a:endParaRPr/>
          </a:p>
        </p:txBody>
      </p:sp>
      <p:sp>
        <p:nvSpPr>
          <p:cNvPr id="2429" name="Google Shape;2429;p207"/>
          <p:cNvSpPr txBox="1">
            <a:spLocks noGrp="1"/>
          </p:cNvSpPr>
          <p:nvPr>
            <p:ph type="body" idx="4294967295"/>
          </p:nvPr>
        </p:nvSpPr>
        <p:spPr>
          <a:xfrm>
            <a:off x="539550" y="1200150"/>
            <a:ext cx="76899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exports가 모듈을 참조하는것을 잃게 된다.</a:t>
            </a:r>
            <a:endParaRPr sz="1900"/>
          </a:p>
        </p:txBody>
      </p:sp>
      <p:sp>
        <p:nvSpPr>
          <p:cNvPr id="2430" name="Google Shape;2430;p207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31" name="Google Shape;2431;p207"/>
          <p:cNvSpPr/>
          <p:nvPr/>
        </p:nvSpPr>
        <p:spPr>
          <a:xfrm>
            <a:off x="539552" y="2355726"/>
            <a:ext cx="3168352" cy="2214246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207"/>
          <p:cNvSpPr txBox="1"/>
          <p:nvPr/>
        </p:nvSpPr>
        <p:spPr>
          <a:xfrm>
            <a:off x="539553" y="2085696"/>
            <a:ext cx="14382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module_test1.js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207"/>
          <p:cNvSpPr/>
          <p:nvPr/>
        </p:nvSpPr>
        <p:spPr>
          <a:xfrm>
            <a:off x="899592" y="2517744"/>
            <a:ext cx="2448272" cy="37804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require('./user1')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207"/>
          <p:cNvSpPr/>
          <p:nvPr/>
        </p:nvSpPr>
        <p:spPr>
          <a:xfrm>
            <a:off x="683568" y="3543858"/>
            <a:ext cx="2880320" cy="486054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--&gt; exports참조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5" name="Google Shape;2435;p207"/>
          <p:cNvCxnSpPr>
            <a:stCxn id="2433" idx="2"/>
            <a:endCxn id="2434" idx="0"/>
          </p:cNvCxnSpPr>
          <p:nvPr/>
        </p:nvCxnSpPr>
        <p:spPr>
          <a:xfrm>
            <a:off x="2123728" y="2895786"/>
            <a:ext cx="0" cy="6480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36" name="Google Shape;2436;p207"/>
          <p:cNvSpPr/>
          <p:nvPr/>
        </p:nvSpPr>
        <p:spPr>
          <a:xfrm>
            <a:off x="5148064" y="2362695"/>
            <a:ext cx="2376264" cy="1775229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207"/>
          <p:cNvSpPr txBox="1"/>
          <p:nvPr/>
        </p:nvSpPr>
        <p:spPr>
          <a:xfrm>
            <a:off x="5256268" y="2510775"/>
            <a:ext cx="15888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exports 전역 변수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207"/>
          <p:cNvSpPr txBox="1"/>
          <p:nvPr/>
        </p:nvSpPr>
        <p:spPr>
          <a:xfrm>
            <a:off x="5076057" y="205069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user1.js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207"/>
          <p:cNvSpPr/>
          <p:nvPr/>
        </p:nvSpPr>
        <p:spPr>
          <a:xfrm>
            <a:off x="5292080" y="2868783"/>
            <a:ext cx="2088232" cy="3510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getUser() 함수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207"/>
          <p:cNvSpPr/>
          <p:nvPr/>
        </p:nvSpPr>
        <p:spPr>
          <a:xfrm>
            <a:off x="5292080" y="3318811"/>
            <a:ext cx="2088232" cy="3510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group 객체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1" name="Google Shape;2441;p207"/>
          <p:cNvCxnSpPr/>
          <p:nvPr/>
        </p:nvCxnSpPr>
        <p:spPr>
          <a:xfrm rot="10800000">
            <a:off x="7380195" y="3273828"/>
            <a:ext cx="651000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42" name="Google Shape;2442;p207"/>
          <p:cNvCxnSpPr/>
          <p:nvPr/>
        </p:nvCxnSpPr>
        <p:spPr>
          <a:xfrm rot="10800000">
            <a:off x="3347864" y="2639695"/>
            <a:ext cx="1944216" cy="1497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43" name="Google Shape;2443;p207"/>
          <p:cNvCxnSpPr/>
          <p:nvPr/>
        </p:nvCxnSpPr>
        <p:spPr>
          <a:xfrm flipH="1">
            <a:off x="3563888" y="3569990"/>
            <a:ext cx="1584176" cy="20940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444" name="Google Shape;2444;p207"/>
          <p:cNvSpPr txBox="1"/>
          <p:nvPr/>
        </p:nvSpPr>
        <p:spPr>
          <a:xfrm>
            <a:off x="3921700" y="2134947"/>
            <a:ext cx="108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모듈 파일 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불러들이기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5" name="Google Shape;2445;p207"/>
          <p:cNvCxnSpPr/>
          <p:nvPr/>
        </p:nvCxnSpPr>
        <p:spPr>
          <a:xfrm flipH="1">
            <a:off x="3563888" y="2706765"/>
            <a:ext cx="1728192" cy="996974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446" name="Google Shape;2446;p207"/>
          <p:cNvSpPr txBox="1"/>
          <p:nvPr/>
        </p:nvSpPr>
        <p:spPr>
          <a:xfrm>
            <a:off x="4243772" y="3531350"/>
            <a:ext cx="30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207"/>
          <p:cNvSpPr txBox="1"/>
          <p:nvPr/>
        </p:nvSpPr>
        <p:spPr>
          <a:xfrm>
            <a:off x="3944816" y="3833133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참조안됨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207"/>
          <p:cNvSpPr txBox="1"/>
          <p:nvPr/>
        </p:nvSpPr>
        <p:spPr>
          <a:xfrm>
            <a:off x="8031195" y="3051271"/>
            <a:ext cx="10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exports에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객체 할당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207"/>
          <p:cNvSpPr/>
          <p:nvPr/>
        </p:nvSpPr>
        <p:spPr>
          <a:xfrm>
            <a:off x="5256168" y="2794744"/>
            <a:ext cx="2160240" cy="967289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2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297</a:t>
            </a:fld>
            <a:endParaRPr/>
          </a:p>
        </p:txBody>
      </p:sp>
      <p:sp>
        <p:nvSpPr>
          <p:cNvPr id="2455" name="Google Shape;2455;p208"/>
          <p:cNvSpPr txBox="1">
            <a:spLocks noGrp="1"/>
          </p:cNvSpPr>
          <p:nvPr>
            <p:ph type="body" idx="4294967295"/>
          </p:nvPr>
        </p:nvSpPr>
        <p:spPr>
          <a:xfrm>
            <a:off x="683575" y="698175"/>
            <a:ext cx="82296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module.exports에 직접 객체 할당</a:t>
            </a:r>
            <a:endParaRPr sz="2100"/>
          </a:p>
        </p:txBody>
      </p:sp>
      <p:sp>
        <p:nvSpPr>
          <p:cNvPr id="2456" name="Google Shape;2456;p208"/>
          <p:cNvSpPr txBox="1">
            <a:spLocks noGrp="1"/>
          </p:cNvSpPr>
          <p:nvPr>
            <p:ph type="title" idx="4294967295"/>
          </p:nvPr>
        </p:nvSpPr>
        <p:spPr>
          <a:xfrm>
            <a:off x="588975" y="29850"/>
            <a:ext cx="82296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57" name="Google Shape;2457;p208"/>
          <p:cNvSpPr txBox="1"/>
          <p:nvPr/>
        </p:nvSpPr>
        <p:spPr>
          <a:xfrm>
            <a:off x="1197600" y="1255025"/>
            <a:ext cx="4415100" cy="1569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node_weekend03_ex03_user3.js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moduel.exports에 객체 추가 - 모듈에서 접근 가능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getUser :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return {id : 'test01', name:'방탄소년단'}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group : {id : 'group01', name : '친구'}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208"/>
          <p:cNvSpPr txBox="1"/>
          <p:nvPr/>
        </p:nvSpPr>
        <p:spPr>
          <a:xfrm>
            <a:off x="1197593" y="3001279"/>
            <a:ext cx="4415100" cy="1939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exports가 직접 새로운 객체로 바뀌었으므로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require()로 모듈로 불러 올수 없다.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빈 {} 객체로 불러 짐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require('./node_weekend03_ex03_user3');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console.log(user);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user.getUser().name + ', '+user.group.name;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9" name="Google Shape;2459;p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5775" y="3453413"/>
            <a:ext cx="3275875" cy="10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2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298</a:t>
            </a:fld>
            <a:endParaRPr/>
          </a:p>
        </p:txBody>
      </p:sp>
      <p:sp>
        <p:nvSpPr>
          <p:cNvPr id="2465" name="Google Shape;2465;p209"/>
          <p:cNvSpPr txBox="1">
            <a:spLocks noGrp="1"/>
          </p:cNvSpPr>
          <p:nvPr>
            <p:ph type="body" idx="4294967295"/>
          </p:nvPr>
        </p:nvSpPr>
        <p:spPr>
          <a:xfrm>
            <a:off x="511038" y="1032475"/>
            <a:ext cx="76899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module.exports에 객체를 지정하면 모듈로 사용 가능</a:t>
            </a:r>
            <a:endParaRPr sz="2020"/>
          </a:p>
        </p:txBody>
      </p:sp>
      <p:sp>
        <p:nvSpPr>
          <p:cNvPr id="2466" name="Google Shape;2466;p20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67" name="Google Shape;2467;p209"/>
          <p:cNvSpPr/>
          <p:nvPr/>
        </p:nvSpPr>
        <p:spPr>
          <a:xfrm>
            <a:off x="539550" y="2228724"/>
            <a:ext cx="3168300" cy="1925100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209"/>
          <p:cNvSpPr txBox="1"/>
          <p:nvPr/>
        </p:nvSpPr>
        <p:spPr>
          <a:xfrm>
            <a:off x="539553" y="1958684"/>
            <a:ext cx="14382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module_test1.js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209"/>
          <p:cNvSpPr/>
          <p:nvPr/>
        </p:nvSpPr>
        <p:spPr>
          <a:xfrm>
            <a:off x="899592" y="2390732"/>
            <a:ext cx="2448272" cy="37804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require('./user1')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209"/>
          <p:cNvSpPr/>
          <p:nvPr/>
        </p:nvSpPr>
        <p:spPr>
          <a:xfrm>
            <a:off x="683568" y="3416846"/>
            <a:ext cx="2880320" cy="486054"/>
          </a:xfrm>
          <a:prstGeom prst="rect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 w="9525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--&gt; exports참조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1" name="Google Shape;2471;p209"/>
          <p:cNvCxnSpPr>
            <a:stCxn id="2469" idx="2"/>
            <a:endCxn id="2470" idx="0"/>
          </p:cNvCxnSpPr>
          <p:nvPr/>
        </p:nvCxnSpPr>
        <p:spPr>
          <a:xfrm>
            <a:off x="2123728" y="2768774"/>
            <a:ext cx="0" cy="64800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72" name="Google Shape;2472;p209"/>
          <p:cNvSpPr/>
          <p:nvPr/>
        </p:nvSpPr>
        <p:spPr>
          <a:xfrm>
            <a:off x="5148064" y="2235683"/>
            <a:ext cx="2376264" cy="1775229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209"/>
          <p:cNvSpPr txBox="1"/>
          <p:nvPr/>
        </p:nvSpPr>
        <p:spPr>
          <a:xfrm>
            <a:off x="5256268" y="2383763"/>
            <a:ext cx="145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module.exports 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209"/>
          <p:cNvSpPr txBox="1"/>
          <p:nvPr/>
        </p:nvSpPr>
        <p:spPr>
          <a:xfrm>
            <a:off x="5076057" y="1923678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user1.js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209"/>
          <p:cNvSpPr/>
          <p:nvPr/>
        </p:nvSpPr>
        <p:spPr>
          <a:xfrm>
            <a:off x="5292080" y="3047827"/>
            <a:ext cx="2088232" cy="3510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getUser() 함수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209"/>
          <p:cNvSpPr/>
          <p:nvPr/>
        </p:nvSpPr>
        <p:spPr>
          <a:xfrm>
            <a:off x="5292080" y="3497855"/>
            <a:ext cx="2088232" cy="35103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group 객체</a:t>
            </a: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7" name="Google Shape;2477;p209"/>
          <p:cNvCxnSpPr/>
          <p:nvPr/>
        </p:nvCxnSpPr>
        <p:spPr>
          <a:xfrm rot="10800000">
            <a:off x="3347864" y="2512683"/>
            <a:ext cx="1944216" cy="14972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78" name="Google Shape;2478;p209"/>
          <p:cNvCxnSpPr/>
          <p:nvPr/>
        </p:nvCxnSpPr>
        <p:spPr>
          <a:xfrm flipH="1">
            <a:off x="3563888" y="3442979"/>
            <a:ext cx="1584176" cy="209409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2479" name="Google Shape;2479;p209"/>
          <p:cNvSpPr txBox="1"/>
          <p:nvPr/>
        </p:nvSpPr>
        <p:spPr>
          <a:xfrm>
            <a:off x="3921700" y="2007935"/>
            <a:ext cx="108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모듈 파일 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불러들이기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209"/>
          <p:cNvSpPr txBox="1"/>
          <p:nvPr/>
        </p:nvSpPr>
        <p:spPr>
          <a:xfrm>
            <a:off x="3966453" y="3635021"/>
            <a:ext cx="90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참조가능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1" name="Google Shape;2481;p209"/>
          <p:cNvCxnSpPr/>
          <p:nvPr/>
        </p:nvCxnSpPr>
        <p:spPr>
          <a:xfrm rot="10800000">
            <a:off x="7380312" y="3450654"/>
            <a:ext cx="650883" cy="0"/>
          </a:xfrm>
          <a:prstGeom prst="straightConnector1">
            <a:avLst/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82" name="Google Shape;2482;p209"/>
          <p:cNvSpPr txBox="1"/>
          <p:nvPr/>
        </p:nvSpPr>
        <p:spPr>
          <a:xfrm>
            <a:off x="8031195" y="3228097"/>
            <a:ext cx="10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exports에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객체 할당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209"/>
          <p:cNvSpPr/>
          <p:nvPr/>
        </p:nvSpPr>
        <p:spPr>
          <a:xfrm>
            <a:off x="5256168" y="2971570"/>
            <a:ext cx="2160240" cy="967289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4" name="Google Shape;2484;p209"/>
          <p:cNvCxnSpPr>
            <a:stCxn id="2473" idx="3"/>
            <a:endCxn id="2483" idx="0"/>
          </p:cNvCxnSpPr>
          <p:nvPr/>
        </p:nvCxnSpPr>
        <p:spPr>
          <a:xfrm flipH="1">
            <a:off x="6336318" y="2537652"/>
            <a:ext cx="377400" cy="433800"/>
          </a:xfrm>
          <a:prstGeom prst="curvedConnector4">
            <a:avLst>
              <a:gd name="adj1" fmla="val -60573"/>
              <a:gd name="adj2" fmla="val 67751"/>
            </a:avLst>
          </a:prstGeom>
          <a:noFill/>
          <a:ln w="9525" cap="flat" cmpd="sng">
            <a:solidFill>
              <a:srgbClr val="3B7FF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2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299</a:t>
            </a:fld>
            <a:endParaRPr/>
          </a:p>
        </p:txBody>
      </p:sp>
      <p:sp>
        <p:nvSpPr>
          <p:cNvPr id="2490" name="Google Shape;2490;p210"/>
          <p:cNvSpPr txBox="1">
            <a:spLocks noGrp="1"/>
          </p:cNvSpPr>
          <p:nvPr>
            <p:ph type="body" idx="4294967295"/>
          </p:nvPr>
        </p:nvSpPr>
        <p:spPr>
          <a:xfrm>
            <a:off x="341275" y="793088"/>
            <a:ext cx="8229600" cy="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exports에 익명함수 지정</a:t>
            </a:r>
            <a:endParaRPr sz="2100"/>
          </a:p>
        </p:txBody>
      </p:sp>
      <p:sp>
        <p:nvSpPr>
          <p:cNvPr id="2491" name="Google Shape;2491;p21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492" name="Google Shape;2492;p210"/>
          <p:cNvSpPr txBox="1"/>
          <p:nvPr/>
        </p:nvSpPr>
        <p:spPr>
          <a:xfrm>
            <a:off x="827577" y="1459075"/>
            <a:ext cx="4517100" cy="1015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node_weekend03_ex04_user4.js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익명함수 (인터페이스) 함수 객체를 그대로 할당 가능.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{id:'test', name:'소녀시대'};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210"/>
          <p:cNvSpPr txBox="1"/>
          <p:nvPr/>
        </p:nvSpPr>
        <p:spPr>
          <a:xfrm>
            <a:off x="827577" y="2647200"/>
            <a:ext cx="4517100" cy="212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require()로 메소드 함수 반환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require('./node_weekend03_ex04_user4');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메소드이므로 직접 메소드를 실행시켜 객체를 얻어온다.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obj = user();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obj.name;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4" name="Google Shape;249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0475" y="3228188"/>
            <a:ext cx="383792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813" y="152400"/>
            <a:ext cx="57403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HTTP 서버</a:t>
            </a:r>
            <a:endParaRPr sz="20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포트</a:t>
            </a:r>
            <a:endParaRPr sz="18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0~1023 : well-known port. 미리 정의된 포트, 관리자 권한 필요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1024~49151 : registered port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49152~65535 : bynamic port</a:t>
            </a:r>
            <a:endParaRPr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800"/>
              <a:t>포트 바인딩 실패</a:t>
            </a:r>
            <a:endParaRPr sz="18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이미 사용 중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권한 없음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300</a:t>
            </a:fld>
            <a:endParaRPr/>
          </a:p>
        </p:txBody>
      </p:sp>
      <p:sp>
        <p:nvSpPr>
          <p:cNvPr id="2500" name="Google Shape;2500;p211"/>
          <p:cNvSpPr txBox="1">
            <a:spLocks noGrp="1"/>
          </p:cNvSpPr>
          <p:nvPr>
            <p:ph type="body" idx="4294967295"/>
          </p:nvPr>
        </p:nvSpPr>
        <p:spPr>
          <a:xfrm>
            <a:off x="381000" y="646113"/>
            <a:ext cx="82296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33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US" sz="1650"/>
              <a:t>module.exports 와 exports.속성을 함께 사용하면 exports.속성으로 지정한 것은 적용 되지 않는다.</a:t>
            </a:r>
            <a:endParaRPr sz="1650"/>
          </a:p>
        </p:txBody>
      </p:sp>
      <p:sp>
        <p:nvSpPr>
          <p:cNvPr id="2501" name="Google Shape;2501;p211"/>
          <p:cNvSpPr txBox="1">
            <a:spLocks noGrp="1"/>
          </p:cNvSpPr>
          <p:nvPr>
            <p:ph type="title" idx="4294967295"/>
          </p:nvPr>
        </p:nvSpPr>
        <p:spPr>
          <a:xfrm>
            <a:off x="588963" y="619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02" name="Google Shape;2502;p211"/>
          <p:cNvSpPr txBox="1"/>
          <p:nvPr/>
        </p:nvSpPr>
        <p:spPr>
          <a:xfrm>
            <a:off x="720915" y="1415430"/>
            <a:ext cx="4645800" cy="175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node_weekend03_ex05_user5.js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moduel.exports 에 객체 지정과 exports.속성 함께 사용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getUser :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return {id : 'test01', name:'방탄소년단'}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group : {id : 'group01', name : '친구'}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exports.group = {id:'group2', name:'가족'};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211"/>
          <p:cNvSpPr txBox="1"/>
          <p:nvPr/>
        </p:nvSpPr>
        <p:spPr>
          <a:xfrm>
            <a:off x="720915" y="3219822"/>
            <a:ext cx="4645800" cy="175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module.exports와 exports.속성을 함께 사용 할수 없다.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require('./node_weekend03_ex03_user3');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console.log(user);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user.getUser().name + ', '+user.group.name;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4" name="Google Shape;2504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0888" y="3544565"/>
            <a:ext cx="3375669" cy="106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211"/>
          <p:cNvSpPr txBox="1"/>
          <p:nvPr/>
        </p:nvSpPr>
        <p:spPr>
          <a:xfrm>
            <a:off x="6205801" y="2195701"/>
            <a:ext cx="240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실무에서는 반드시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module.exports를 사용한다.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301</a:t>
            </a:fld>
            <a:endParaRPr/>
          </a:p>
        </p:txBody>
      </p:sp>
      <p:sp>
        <p:nvSpPr>
          <p:cNvPr id="2511" name="Google Shape;2511;p212"/>
          <p:cNvSpPr txBox="1">
            <a:spLocks noGrp="1"/>
          </p:cNvSpPr>
          <p:nvPr>
            <p:ph type="body" idx="4294967295"/>
          </p:nvPr>
        </p:nvSpPr>
        <p:spPr>
          <a:xfrm>
            <a:off x="457200" y="705000"/>
            <a:ext cx="82296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467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require() 메소드의 동작 방식 이해하기</a:t>
            </a:r>
            <a:endParaRPr sz="2400"/>
          </a:p>
          <a:p>
            <a:pPr marL="914400" lvl="1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000"/>
              <a:t>exports는 require()함수가 리턴하는 객체이다.</a:t>
            </a:r>
            <a:endParaRPr sz="2000"/>
          </a:p>
        </p:txBody>
      </p:sp>
      <p:sp>
        <p:nvSpPr>
          <p:cNvPr id="2512" name="Google Shape;2512;p212"/>
          <p:cNvSpPr txBox="1">
            <a:spLocks noGrp="1"/>
          </p:cNvSpPr>
          <p:nvPr>
            <p:ph type="title" idx="4294967295"/>
          </p:nvPr>
        </p:nvSpPr>
        <p:spPr>
          <a:xfrm>
            <a:off x="588963" y="761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13" name="Google Shape;2513;p212"/>
          <p:cNvSpPr txBox="1"/>
          <p:nvPr/>
        </p:nvSpPr>
        <p:spPr>
          <a:xfrm>
            <a:off x="1490775" y="1517875"/>
            <a:ext cx="4350900" cy="3417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가상으로 requir() 함수를 정의 - 내부적 처리 방식 이해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require = function(path)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exports ={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getUser :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return {id : 'test01', name : '소녀시대'};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},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group : {id : 'group01', name : '친구'}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exports;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require('...');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showUser()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user.getUser().name + ',' + user.group.name;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console.log('사용자 정보 : %s', showUser());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4" name="Google Shape;2514;p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4850" y="4084775"/>
            <a:ext cx="2427600" cy="8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302</a:t>
            </a:fld>
            <a:endParaRPr/>
          </a:p>
        </p:txBody>
      </p:sp>
      <p:sp>
        <p:nvSpPr>
          <p:cNvPr id="2520" name="Google Shape;2520;p213"/>
          <p:cNvSpPr txBox="1">
            <a:spLocks noGrp="1"/>
          </p:cNvSpPr>
          <p:nvPr>
            <p:ph type="body" idx="4294967295"/>
          </p:nvPr>
        </p:nvSpPr>
        <p:spPr>
          <a:xfrm>
            <a:off x="588975" y="995375"/>
            <a:ext cx="822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052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20"/>
              <a:buChar char="●"/>
            </a:pPr>
            <a:r>
              <a:rPr lang="en-US" sz="1920"/>
              <a:t>모듈을 분리할 때 사용하는 전형적인 코드 패턴</a:t>
            </a:r>
            <a:endParaRPr sz="1920"/>
          </a:p>
        </p:txBody>
      </p:sp>
      <p:sp>
        <p:nvSpPr>
          <p:cNvPr id="2521" name="Google Shape;2521;p21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graphicFrame>
        <p:nvGraphicFramePr>
          <p:cNvPr id="2522" name="Google Shape;2522;p213"/>
          <p:cNvGraphicFramePr/>
          <p:nvPr/>
        </p:nvGraphicFramePr>
        <p:xfrm>
          <a:off x="1085047" y="174224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211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코드 패턴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설명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함수를 할당하는 경우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 안에서 함수를 만들어 할당.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모듈을 불러온 후 소괄호를 붙여 모듈 실행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인스턴스 객체를 할당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 안에서 인스턴스 객체를 만들어 할당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모듈을 불러온 후 해당 객체의 메소드를 호출 또는 속성 사용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/>
                        <a:t>프로토타입 객체를 할당</a:t>
                      </a:r>
                      <a:endParaRPr sz="12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 안에서 프로토타입 객체를 만들어 할당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모듈을 불러온 후 new 연산자로 인스턴스 객체를 만들어 사용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303</a:t>
            </a:fld>
            <a:endParaRPr/>
          </a:p>
        </p:txBody>
      </p:sp>
      <p:sp>
        <p:nvSpPr>
          <p:cNvPr id="2528" name="Google Shape;2528;p214"/>
          <p:cNvSpPr txBox="1">
            <a:spLocks noGrp="1"/>
          </p:cNvSpPr>
          <p:nvPr>
            <p:ph type="body" idx="4294967295"/>
          </p:nvPr>
        </p:nvSpPr>
        <p:spPr>
          <a:xfrm>
            <a:off x="588975" y="1038225"/>
            <a:ext cx="7640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함수를 할당하는 코드패턴</a:t>
            </a:r>
            <a:endParaRPr sz="2020"/>
          </a:p>
        </p:txBody>
      </p:sp>
      <p:sp>
        <p:nvSpPr>
          <p:cNvPr id="2529" name="Google Shape;2529;p21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30" name="Google Shape;2530;p214"/>
          <p:cNvSpPr txBox="1"/>
          <p:nvPr/>
        </p:nvSpPr>
        <p:spPr>
          <a:xfrm>
            <a:off x="971600" y="1760375"/>
            <a:ext cx="6833700" cy="83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사용 패턴 : exports에 속성으로 추가된 함수 객체를 그대로 호출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exports.printUser =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 이름은 소녀시대입니다.');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214"/>
          <p:cNvSpPr txBox="1"/>
          <p:nvPr/>
        </p:nvSpPr>
        <p:spPr>
          <a:xfrm>
            <a:off x="971600" y="2805625"/>
            <a:ext cx="6833700" cy="83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속성으로 추가된 함수 객체를 그대로 참조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printUser = require('./node_weekend03_ex07_user7').printUser;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printUser();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2" name="Google Shape;2532;p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3899675"/>
            <a:ext cx="2151823" cy="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304</a:t>
            </a:fld>
            <a:endParaRPr/>
          </a:p>
        </p:txBody>
      </p:sp>
      <p:sp>
        <p:nvSpPr>
          <p:cNvPr id="2538" name="Google Shape;2538;p215"/>
          <p:cNvSpPr txBox="1">
            <a:spLocks noGrp="1"/>
          </p:cNvSpPr>
          <p:nvPr>
            <p:ph type="body" idx="4294967295"/>
          </p:nvPr>
        </p:nvSpPr>
        <p:spPr>
          <a:xfrm>
            <a:off x="533400" y="722313"/>
            <a:ext cx="822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687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20"/>
              <a:buChar char="●"/>
            </a:pPr>
            <a:r>
              <a:rPr lang="en-US" sz="2020"/>
              <a:t>인스턴스 객체를 할당하는 코드 패턴</a:t>
            </a:r>
            <a:endParaRPr sz="2020"/>
          </a:p>
        </p:txBody>
      </p:sp>
      <p:sp>
        <p:nvSpPr>
          <p:cNvPr id="2539" name="Google Shape;2539;p215"/>
          <p:cNvSpPr txBox="1">
            <a:spLocks noGrp="1"/>
          </p:cNvSpPr>
          <p:nvPr>
            <p:ph type="title" idx="4294967295"/>
          </p:nvPr>
        </p:nvSpPr>
        <p:spPr>
          <a:xfrm>
            <a:off x="588963" y="61913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40" name="Google Shape;2540;p215"/>
          <p:cNvSpPr txBox="1"/>
          <p:nvPr/>
        </p:nvSpPr>
        <p:spPr>
          <a:xfrm>
            <a:off x="971600" y="1243827"/>
            <a:ext cx="6264600" cy="229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인스턴스 객체를 만들어 할당함.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User(id, name)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this.id = id;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this.name = name;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</a:t>
            </a: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.getUser = function()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{id:this.id, name:this.name};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</a:t>
            </a: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.group = {id:'group1', name:'친구'};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</a:t>
            </a: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prototype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.printUser = function() {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 이름 : %s, group 이름 : %s',  this.name, this.group.name);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module.exports</a:t>
            </a: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new User('test01', '방탄소년단');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215"/>
          <p:cNvSpPr txBox="1"/>
          <p:nvPr/>
        </p:nvSpPr>
        <p:spPr>
          <a:xfrm>
            <a:off x="971600" y="3620050"/>
            <a:ext cx="6264600" cy="76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module.exports에 할당된 </a:t>
            </a:r>
            <a:r>
              <a:rPr lang="en-US" sz="1100" b="0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100" b="0" i="0" u="sng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로 생성된 인스턴스 </a:t>
            </a:r>
            <a:r>
              <a:rPr lang="en-US" sz="11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객체를 호출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require('./node_weekend03_ex08_user8');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user.printUser();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215"/>
          <p:cNvSpPr txBox="1"/>
          <p:nvPr/>
        </p:nvSpPr>
        <p:spPr>
          <a:xfrm>
            <a:off x="971601" y="4407955"/>
            <a:ext cx="567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exports.user = new User('test01','방탄소년단')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형식으로 할당 가능.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사용하는 쪽에서는 </a:t>
            </a:r>
            <a:r>
              <a:rPr lang="en-US" sz="13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var user = require('./userFile').user 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형식으로 호출.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215"/>
          <p:cNvSpPr/>
          <p:nvPr/>
        </p:nvSpPr>
        <p:spPr>
          <a:xfrm rot="1800000">
            <a:off x="2868873" y="4142996"/>
            <a:ext cx="270030" cy="3454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4" name="Google Shape;2544;p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6941" y="2225286"/>
            <a:ext cx="2786063" cy="69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305</a:t>
            </a:fld>
            <a:endParaRPr/>
          </a:p>
        </p:txBody>
      </p:sp>
      <p:sp>
        <p:nvSpPr>
          <p:cNvPr id="2550" name="Google Shape;2550;p216"/>
          <p:cNvSpPr txBox="1">
            <a:spLocks noGrp="1"/>
          </p:cNvSpPr>
          <p:nvPr>
            <p:ph type="body" idx="4294967295"/>
          </p:nvPr>
        </p:nvSpPr>
        <p:spPr>
          <a:xfrm>
            <a:off x="588975" y="728374"/>
            <a:ext cx="82296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클래스 자체를 module.exports에 할당</a:t>
            </a:r>
            <a:endParaRPr sz="2000"/>
          </a:p>
        </p:txBody>
      </p:sp>
      <p:sp>
        <p:nvSpPr>
          <p:cNvPr id="2551" name="Google Shape;2551;p216"/>
          <p:cNvSpPr txBox="1">
            <a:spLocks noGrp="1"/>
          </p:cNvSpPr>
          <p:nvPr>
            <p:ph type="title" idx="4294967295"/>
          </p:nvPr>
        </p:nvSpPr>
        <p:spPr>
          <a:xfrm>
            <a:off x="588963" y="123188"/>
            <a:ext cx="85551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exports에 객체 지정하기</a:t>
            </a:r>
            <a:endParaRPr/>
          </a:p>
        </p:txBody>
      </p:sp>
      <p:sp>
        <p:nvSpPr>
          <p:cNvPr id="2552" name="Google Shape;2552;p216"/>
          <p:cNvSpPr txBox="1"/>
          <p:nvPr/>
        </p:nvSpPr>
        <p:spPr>
          <a:xfrm>
            <a:off x="1230350" y="1351825"/>
            <a:ext cx="6838500" cy="249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클래스 자체를 module.exports에 할당함-호출 하는 쪽에서 객체 생성.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 User(id, name)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this.id = id;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this.name = name;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User.prototype.getUser = function()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{id:this.id, name:this.name};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User.prototype.group = {id:'group1', name:'친구'};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User.prototype.printUser = function() {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 이름 : %s, group 이름 : %s', this.name, this.group.name);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User;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216"/>
          <p:cNvSpPr txBox="1"/>
          <p:nvPr/>
        </p:nvSpPr>
        <p:spPr>
          <a:xfrm>
            <a:off x="1230350" y="3975900"/>
            <a:ext cx="4124100" cy="83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module.exports에 할당된 클래스를 호출해서 객체 생성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require('./node_weekend03_ex10_user10');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new User('test01','김태리');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user.printUser();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4" name="Google Shape;2554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1675" y="4038900"/>
            <a:ext cx="2537175" cy="7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216"/>
          <p:cNvSpPr txBox="1"/>
          <p:nvPr/>
        </p:nvSpPr>
        <p:spPr>
          <a:xfrm>
            <a:off x="4571998" y="1869814"/>
            <a:ext cx="4044600" cy="523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module.exports.User = User로 할당하고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 = require('aaa','bbb').User 로 호출 가능.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2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306</a:t>
            </a:fld>
            <a:endParaRPr/>
          </a:p>
        </p:txBody>
      </p:sp>
      <p:sp>
        <p:nvSpPr>
          <p:cNvPr id="2561" name="Google Shape;2561;p217"/>
          <p:cNvSpPr txBox="1">
            <a:spLocks noGrp="1"/>
          </p:cNvSpPr>
          <p:nvPr>
            <p:ph type="body" idx="4294967295"/>
          </p:nvPr>
        </p:nvSpPr>
        <p:spPr>
          <a:xfrm>
            <a:off x="638200" y="875750"/>
            <a:ext cx="7640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라우팅 미들웨어에서 모듈로 전달하는 요청객체와 응답객체</a:t>
            </a:r>
            <a:endParaRPr sz="1600"/>
          </a:p>
        </p:txBody>
      </p:sp>
      <p:sp>
        <p:nvSpPr>
          <p:cNvPr id="2562" name="Google Shape;2562;p217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사용자 정보 관련 기능 모듈화</a:t>
            </a:r>
            <a:endParaRPr/>
          </a:p>
        </p:txBody>
      </p:sp>
      <p:sp>
        <p:nvSpPr>
          <p:cNvPr id="2563" name="Google Shape;2563;p217"/>
          <p:cNvSpPr/>
          <p:nvPr/>
        </p:nvSpPr>
        <p:spPr>
          <a:xfrm>
            <a:off x="1187624" y="1815666"/>
            <a:ext cx="2520280" cy="183620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217"/>
          <p:cNvSpPr/>
          <p:nvPr/>
        </p:nvSpPr>
        <p:spPr>
          <a:xfrm>
            <a:off x="5940152" y="1827547"/>
            <a:ext cx="2880320" cy="185132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217"/>
          <p:cNvSpPr/>
          <p:nvPr/>
        </p:nvSpPr>
        <p:spPr>
          <a:xfrm>
            <a:off x="1403648" y="2031690"/>
            <a:ext cx="2088232" cy="43204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6" name="Google Shape;2566;p217"/>
          <p:cNvGrpSpPr/>
          <p:nvPr/>
        </p:nvGrpSpPr>
        <p:grpSpPr>
          <a:xfrm>
            <a:off x="4211960" y="3222966"/>
            <a:ext cx="1296144" cy="320892"/>
            <a:chOff x="2051720" y="2497088"/>
            <a:chExt cx="1296144" cy="427856"/>
          </a:xfrm>
        </p:grpSpPr>
        <p:sp>
          <p:nvSpPr>
            <p:cNvPr id="2567" name="Google Shape;2567;p217"/>
            <p:cNvSpPr/>
            <p:nvPr/>
          </p:nvSpPr>
          <p:spPr>
            <a:xfrm>
              <a:off x="2771800" y="2497088"/>
              <a:ext cx="576064" cy="42785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res</a:t>
              </a:r>
              <a:endPara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217"/>
            <p:cNvSpPr/>
            <p:nvPr/>
          </p:nvSpPr>
          <p:spPr>
            <a:xfrm>
              <a:off x="2051720" y="2497088"/>
              <a:ext cx="576064" cy="42785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req</a:t>
              </a:r>
              <a:endPara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9" name="Google Shape;2569;p217"/>
          <p:cNvSpPr txBox="1"/>
          <p:nvPr/>
        </p:nvSpPr>
        <p:spPr>
          <a:xfrm>
            <a:off x="1403648" y="2110787"/>
            <a:ext cx="4828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217"/>
          <p:cNvSpPr/>
          <p:nvPr/>
        </p:nvSpPr>
        <p:spPr>
          <a:xfrm>
            <a:off x="1403648" y="2949792"/>
            <a:ext cx="2088232" cy="378042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ADBA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app.post()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1" name="Google Shape;2571;p217"/>
          <p:cNvCxnSpPr>
            <a:stCxn id="2565" idx="2"/>
            <a:endCxn id="2570" idx="0"/>
          </p:cNvCxnSpPr>
          <p:nvPr/>
        </p:nvCxnSpPr>
        <p:spPr>
          <a:xfrm>
            <a:off x="2447764" y="2463738"/>
            <a:ext cx="0" cy="4860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72" name="Google Shape;2572;p217"/>
          <p:cNvSpPr/>
          <p:nvPr/>
        </p:nvSpPr>
        <p:spPr>
          <a:xfrm>
            <a:off x="6156176" y="2733768"/>
            <a:ext cx="2520280" cy="810090"/>
          </a:xfrm>
          <a:prstGeom prst="rect">
            <a:avLst/>
          </a:prstGeom>
          <a:solidFill>
            <a:srgbClr val="FDA739"/>
          </a:solidFill>
          <a:ln w="25400" cap="flat" cmpd="sng">
            <a:solidFill>
              <a:srgbClr val="ADBA2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3" name="Google Shape;2573;p217"/>
          <p:cNvCxnSpPr>
            <a:endCxn id="2572" idx="1"/>
          </p:cNvCxnSpPr>
          <p:nvPr/>
        </p:nvCxnSpPr>
        <p:spPr>
          <a:xfrm>
            <a:off x="3491876" y="3138813"/>
            <a:ext cx="2664300" cy="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ash"/>
            <a:round/>
            <a:headEnd type="none" w="sm" len="sm"/>
            <a:tailEnd type="stealth" w="med" len="med"/>
          </a:ln>
        </p:spPr>
      </p:cxnSp>
      <p:grpSp>
        <p:nvGrpSpPr>
          <p:cNvPr id="2574" name="Google Shape;2574;p217"/>
          <p:cNvGrpSpPr/>
          <p:nvPr/>
        </p:nvGrpSpPr>
        <p:grpSpPr>
          <a:xfrm>
            <a:off x="2051720" y="2085696"/>
            <a:ext cx="1296144" cy="320892"/>
            <a:chOff x="2051720" y="2497088"/>
            <a:chExt cx="1296144" cy="427856"/>
          </a:xfrm>
        </p:grpSpPr>
        <p:sp>
          <p:nvSpPr>
            <p:cNvPr id="2575" name="Google Shape;2575;p217"/>
            <p:cNvSpPr/>
            <p:nvPr/>
          </p:nvSpPr>
          <p:spPr>
            <a:xfrm>
              <a:off x="2771800" y="2497088"/>
              <a:ext cx="576064" cy="42785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res</a:t>
              </a:r>
              <a:endPara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217"/>
            <p:cNvSpPr/>
            <p:nvPr/>
          </p:nvSpPr>
          <p:spPr>
            <a:xfrm>
              <a:off x="2051720" y="2497088"/>
              <a:ext cx="576064" cy="42785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req</a:t>
              </a:r>
              <a:endParaRPr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77" name="Google Shape;2577;p217"/>
          <p:cNvCxnSpPr>
            <a:endCxn id="2565" idx="3"/>
          </p:cNvCxnSpPr>
          <p:nvPr/>
        </p:nvCxnSpPr>
        <p:spPr>
          <a:xfrm rot="10800000">
            <a:off x="3491880" y="2247714"/>
            <a:ext cx="2448300" cy="15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578" name="Google Shape;2578;p217"/>
          <p:cNvSpPr txBox="1"/>
          <p:nvPr/>
        </p:nvSpPr>
        <p:spPr>
          <a:xfrm>
            <a:off x="1115616" y="1545636"/>
            <a:ext cx="18293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Express의 메인 파일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217"/>
          <p:cNvSpPr txBox="1"/>
          <p:nvPr/>
        </p:nvSpPr>
        <p:spPr>
          <a:xfrm>
            <a:off x="3774369" y="1947196"/>
            <a:ext cx="214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모듈 파일 불러들이기</a:t>
            </a:r>
            <a:endParaRPr sz="13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217"/>
          <p:cNvSpPr txBox="1"/>
          <p:nvPr/>
        </p:nvSpPr>
        <p:spPr>
          <a:xfrm>
            <a:off x="3848683" y="2877235"/>
            <a:ext cx="1999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3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요청/응답 객체 전달</a:t>
            </a:r>
            <a:endParaRPr sz="13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217"/>
          <p:cNvSpPr/>
          <p:nvPr/>
        </p:nvSpPr>
        <p:spPr>
          <a:xfrm>
            <a:off x="1187624" y="4029912"/>
            <a:ext cx="2520280" cy="75608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217"/>
          <p:cNvSpPr txBox="1"/>
          <p:nvPr/>
        </p:nvSpPr>
        <p:spPr>
          <a:xfrm>
            <a:off x="6049244" y="1862703"/>
            <a:ext cx="11801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module 파일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217"/>
          <p:cNvSpPr txBox="1"/>
          <p:nvPr/>
        </p:nvSpPr>
        <p:spPr>
          <a:xfrm>
            <a:off x="1204555" y="4055091"/>
            <a:ext cx="1311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브라우저 요청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217"/>
          <p:cNvSpPr/>
          <p:nvPr/>
        </p:nvSpPr>
        <p:spPr>
          <a:xfrm>
            <a:off x="1348671" y="4332090"/>
            <a:ext cx="2232248" cy="36775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006E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POST 방식 요청</a:t>
            </a:r>
            <a:endParaRPr sz="14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5" name="Google Shape;2585;p217"/>
          <p:cNvCxnSpPr>
            <a:stCxn id="2581" idx="0"/>
            <a:endCxn id="2570" idx="2"/>
          </p:cNvCxnSpPr>
          <p:nvPr/>
        </p:nvCxnSpPr>
        <p:spPr>
          <a:xfrm rot="10800000">
            <a:off x="2447764" y="3327912"/>
            <a:ext cx="0" cy="702000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2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307</a:t>
            </a:fld>
            <a:endParaRPr/>
          </a:p>
        </p:txBody>
      </p:sp>
      <p:sp>
        <p:nvSpPr>
          <p:cNvPr id="2591" name="Google Shape;2591;p218"/>
          <p:cNvSpPr txBox="1">
            <a:spLocks noGrp="1"/>
          </p:cNvSpPr>
          <p:nvPr>
            <p:ph type="body" idx="4294967295"/>
          </p:nvPr>
        </p:nvSpPr>
        <p:spPr>
          <a:xfrm>
            <a:off x="391900" y="-12"/>
            <a:ext cx="8229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581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스키마 파일을 별도의 모듈파일로 분리하기</a:t>
            </a:r>
            <a:endParaRPr sz="2400"/>
          </a:p>
        </p:txBody>
      </p:sp>
      <p:sp>
        <p:nvSpPr>
          <p:cNvPr id="2592" name="Google Shape;2592;p218"/>
          <p:cNvSpPr txBox="1"/>
          <p:nvPr/>
        </p:nvSpPr>
        <p:spPr>
          <a:xfrm>
            <a:off x="611560" y="467796"/>
            <a:ext cx="4752600" cy="4548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crypto = require('crypto');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Schema = {};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8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8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Schema.createSchema = function(mongoose)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7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password --&gt; hashed_password 변경, default 속성 모두 추가, salt 속성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UserSchema = mongoose.Schema ({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//info를 virtual 메소드로 정의 - virtual().set().get()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UserSchema.virtual('info').set(function(info)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}).get(function(){return this.id + ' ' + this.name});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//password를 virtual 메소드로 정의 - virtual().set().get()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UserSchema.virtual('password').set(function(password)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}).get(function(){return this._password});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스키마에 메소드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// 비밀번호 암호와 메소드</a:t>
            </a:r>
            <a:endParaRPr sz="6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UserSchema.method('encryptPasswrod', function(plainText, inSalt)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salt 값 만들기 메소드</a:t>
            </a:r>
            <a:endParaRPr sz="6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UserSchema.method('makeSalt', function()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인증 메소드 - 입력된 비밀번호와 비교 (true/false 리턴)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UserSchema.method('authenticate', function(plainText, inSalt, hashed_password){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 스키마에 static으로 findById 메소드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UserSchema.static('findById', function(id, callback)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6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스키마에 static으로 findAll 메소드 추가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UserSchema.static('findAll', function(callback) {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...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console.log('UserSchma 정의함.');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return UserSchema;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}; </a:t>
            </a:r>
            <a:r>
              <a:rPr lang="en-US" sz="7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//end of createSchema</a:t>
            </a:r>
            <a:endParaRPr sz="7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module.exports에 UserSchema 객체 직접 할당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 = Schema;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3" name="Google Shape;2593;p218"/>
          <p:cNvGrpSpPr/>
          <p:nvPr/>
        </p:nvGrpSpPr>
        <p:grpSpPr>
          <a:xfrm>
            <a:off x="2987824" y="1275606"/>
            <a:ext cx="6003136" cy="1708160"/>
            <a:chOff x="2987824" y="1484784"/>
            <a:chExt cx="6003136" cy="2277547"/>
          </a:xfrm>
        </p:grpSpPr>
        <p:sp>
          <p:nvSpPr>
            <p:cNvPr id="2594" name="Google Shape;2594;p218"/>
            <p:cNvSpPr txBox="1"/>
            <p:nvPr/>
          </p:nvSpPr>
          <p:spPr>
            <a:xfrm>
              <a:off x="4139952" y="1484784"/>
              <a:ext cx="4851008" cy="227754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50" b="0" i="0" u="none" strike="noStrike" cap="non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// password --&gt; hashed_password 변경, default 속성 모두 추가, salt 속성 추가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var UserSchema = mongoose.Schema ({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id:{type:String, required:true, unique:true},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hashed_password: {type:String, required:true, 'default':' '},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salt: {type:String, required:true, 'default': ' '},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name:{type:String, index:'hashed', 'default':''},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age:{type:Number, 'default':-1},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created_at: {type:Date, index:{unique:false}, 'default':Date.now},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updated_at: {type:Date, index:{unique:false}, 'defauul':Date.now}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});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95" name="Google Shape;2595;p218"/>
            <p:cNvCxnSpPr/>
            <p:nvPr/>
          </p:nvCxnSpPr>
          <p:spPr>
            <a:xfrm rot="10800000">
              <a:off x="2987824" y="1484784"/>
              <a:ext cx="115212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96" name="Google Shape;2596;p218"/>
            <p:cNvCxnSpPr/>
            <p:nvPr/>
          </p:nvCxnSpPr>
          <p:spPr>
            <a:xfrm rot="10800000">
              <a:off x="2987824" y="1484784"/>
              <a:ext cx="1152128" cy="1524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7" name="Google Shape;2597;p218"/>
          <p:cNvSpPr/>
          <p:nvPr/>
        </p:nvSpPr>
        <p:spPr>
          <a:xfrm>
            <a:off x="529400" y="393725"/>
            <a:ext cx="1862400" cy="52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218"/>
          <p:cNvSpPr/>
          <p:nvPr/>
        </p:nvSpPr>
        <p:spPr>
          <a:xfrm>
            <a:off x="539550" y="4614850"/>
            <a:ext cx="2866200" cy="355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2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308</a:t>
            </a:fld>
            <a:endParaRPr/>
          </a:p>
        </p:txBody>
      </p:sp>
      <p:sp>
        <p:nvSpPr>
          <p:cNvPr id="2604" name="Google Shape;2604;p219"/>
          <p:cNvSpPr txBox="1">
            <a:spLocks noGrp="1"/>
          </p:cNvSpPr>
          <p:nvPr>
            <p:ph type="body" idx="4294967295"/>
          </p:nvPr>
        </p:nvSpPr>
        <p:spPr>
          <a:xfrm>
            <a:off x="728375" y="1058875"/>
            <a:ext cx="75012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179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40"/>
              <a:buChar char="●"/>
            </a:pPr>
            <a:r>
              <a:rPr lang="en-US" sz="1940"/>
              <a:t>/database/user_schema.js 모듈 불러오기</a:t>
            </a:r>
            <a:endParaRPr sz="1940"/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app.js에서 별로 파일로 분리한 스키마 모듈을 불러온다.</a:t>
            </a:r>
            <a:endParaRPr sz="1600"/>
          </a:p>
        </p:txBody>
      </p:sp>
      <p:sp>
        <p:nvSpPr>
          <p:cNvPr id="2605" name="Google Shape;2605;p219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스키마 파일 분리</a:t>
            </a:r>
            <a:endParaRPr/>
          </a:p>
        </p:txBody>
      </p:sp>
      <p:pic>
        <p:nvPicPr>
          <p:cNvPr id="2606" name="Google Shape;2606;p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2950" y="2044350"/>
            <a:ext cx="6151774" cy="21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309</a:t>
            </a:fld>
            <a:endParaRPr/>
          </a:p>
        </p:txBody>
      </p:sp>
      <p:sp>
        <p:nvSpPr>
          <p:cNvPr id="2612" name="Google Shape;2612;p220"/>
          <p:cNvSpPr txBox="1">
            <a:spLocks noGrp="1"/>
          </p:cNvSpPr>
          <p:nvPr>
            <p:ph type="body" idx="4294967295"/>
          </p:nvPr>
        </p:nvSpPr>
        <p:spPr>
          <a:xfrm>
            <a:off x="588975" y="1004900"/>
            <a:ext cx="7640700" cy="28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사용자 처리 함수를 별도의 모듈 파일로 분리.</a:t>
            </a:r>
            <a:endParaRPr sz="14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라우팅 처리 부분을 별도 모듈 파일로 분리.</a:t>
            </a:r>
            <a:endParaRPr sz="1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/process/login</a:t>
            </a:r>
            <a:endParaRPr sz="1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/process/adduser</a:t>
            </a:r>
            <a:endParaRPr sz="16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/process/lilstuse</a:t>
            </a:r>
            <a:endParaRPr sz="1600"/>
          </a:p>
          <a:p>
            <a:pPr marL="9144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데이터베이스, 스키마, 모델 객체의 공유</a:t>
            </a:r>
            <a:endParaRPr sz="2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app객체의 set()함수와 get()함수를 이용한다.</a:t>
            </a:r>
            <a:endParaRPr sz="1000"/>
          </a:p>
          <a:p>
            <a:pPr marL="914400" lvl="1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혹은 모듈 파일에 init() 함수를 두어 필요한 객체를 전달한다.</a:t>
            </a:r>
            <a:endParaRPr sz="1600"/>
          </a:p>
        </p:txBody>
      </p:sp>
      <p:sp>
        <p:nvSpPr>
          <p:cNvPr id="2613" name="Google Shape;2613;p220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별도의 모듈 파일로 분리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body" idx="1"/>
          </p:nvPr>
        </p:nvSpPr>
        <p:spPr>
          <a:xfrm>
            <a:off x="311700" y="974275"/>
            <a:ext cx="8520600" cy="9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/>
              <a:t>서버와 이벤트</a:t>
            </a:r>
            <a:endParaRPr sz="2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서버와 이벤트 리스너</a:t>
            </a:r>
            <a:endParaRPr sz="1600"/>
          </a:p>
        </p:txBody>
      </p:sp>
      <p:sp>
        <p:nvSpPr>
          <p:cNvPr id="302" name="Google Shape;30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1294253" y="1903670"/>
            <a:ext cx="6669600" cy="2970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http = require('http');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server = http.createServer();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server.on('request', function(request, response) {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response.end('Hello');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server.on('connection', function(session) {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console.log('connection event');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// console.log(session);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server.on('close', function() {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console.log('close');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server.listen(3000, ()=&gt; {console.log("http://localhost:3000")});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2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310</a:t>
            </a:fld>
            <a:endParaRPr/>
          </a:p>
        </p:txBody>
      </p:sp>
      <p:sp>
        <p:nvSpPr>
          <p:cNvPr id="2619" name="Google Shape;2619;p221"/>
          <p:cNvSpPr txBox="1">
            <a:spLocks noGrp="1"/>
          </p:cNvSpPr>
          <p:nvPr>
            <p:ph type="body" idx="4294967295"/>
          </p:nvPr>
        </p:nvSpPr>
        <p:spPr>
          <a:xfrm>
            <a:off x="531500" y="222300"/>
            <a:ext cx="5531700" cy="46989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database;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UserSchema;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UserModel;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init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function(db, schema, model)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console.log('init 호출됨.');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database = db;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UserSchema = schema;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UserModel = model;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//사용자를 추가하는 함수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addUser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function(database, id, password, name, callback)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사용자를 인증하는 함수 : 아이디로 먼저 찾고 비밀번호를 그 다음에 비교하도록 함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authUser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function(database, id, password, callback)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adduser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function(req, res)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// end of addUser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r>
              <a:rPr lang="en-US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login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function(req, res) {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9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// end of login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module.exports.login = login;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module.exports.adduser = adduser;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4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module.exports.init = init;</a:t>
            </a:r>
            <a:endParaRPr sz="900"/>
          </a:p>
        </p:txBody>
      </p:sp>
      <p:grpSp>
        <p:nvGrpSpPr>
          <p:cNvPr id="2620" name="Google Shape;2620;p221"/>
          <p:cNvGrpSpPr/>
          <p:nvPr/>
        </p:nvGrpSpPr>
        <p:grpSpPr>
          <a:xfrm>
            <a:off x="3671464" y="3033719"/>
            <a:ext cx="4754191" cy="1629512"/>
            <a:chOff x="3203848" y="3981418"/>
            <a:chExt cx="5832648" cy="2592288"/>
          </a:xfrm>
        </p:grpSpPr>
        <p:sp>
          <p:nvSpPr>
            <p:cNvPr id="2621" name="Google Shape;2621;p221"/>
            <p:cNvSpPr/>
            <p:nvPr/>
          </p:nvSpPr>
          <p:spPr>
            <a:xfrm>
              <a:off x="3203848" y="3981418"/>
              <a:ext cx="5832648" cy="2592288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21"/>
            <p:cNvSpPr/>
            <p:nvPr/>
          </p:nvSpPr>
          <p:spPr>
            <a:xfrm>
              <a:off x="3347864" y="4077072"/>
              <a:ext cx="2016224" cy="237626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21"/>
            <p:cNvSpPr/>
            <p:nvPr/>
          </p:nvSpPr>
          <p:spPr>
            <a:xfrm>
              <a:off x="6876256" y="4041068"/>
              <a:ext cx="2016224" cy="237626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21"/>
            <p:cNvSpPr/>
            <p:nvPr/>
          </p:nvSpPr>
          <p:spPr>
            <a:xfrm>
              <a:off x="3491880" y="4221088"/>
              <a:ext cx="1728192" cy="432048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 user = require('./user')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21"/>
            <p:cNvSpPr/>
            <p:nvPr/>
          </p:nvSpPr>
          <p:spPr>
            <a:xfrm>
              <a:off x="3491880" y="4854134"/>
              <a:ext cx="1728192" cy="43204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app.set('database',database)</a:t>
              </a: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21"/>
            <p:cNvSpPr/>
            <p:nvPr/>
          </p:nvSpPr>
          <p:spPr>
            <a:xfrm>
              <a:off x="7020272" y="4148952"/>
              <a:ext cx="1728192" cy="180032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21"/>
            <p:cNvSpPr/>
            <p:nvPr/>
          </p:nvSpPr>
          <p:spPr>
            <a:xfrm>
              <a:off x="3491880" y="5373216"/>
              <a:ext cx="1728192" cy="936104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21"/>
            <p:cNvSpPr/>
            <p:nvPr/>
          </p:nvSpPr>
          <p:spPr>
            <a:xfrm>
              <a:off x="3635896" y="5733256"/>
              <a:ext cx="1440160" cy="43204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database 객체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21"/>
            <p:cNvSpPr txBox="1"/>
            <p:nvPr/>
          </p:nvSpPr>
          <p:spPr>
            <a:xfrm>
              <a:off x="5341734" y="4148953"/>
              <a:ext cx="1612800" cy="7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모듈파일 불러들이기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0" name="Google Shape;2630;p221"/>
            <p:cNvCxnSpPr>
              <a:stCxn id="2625" idx="2"/>
              <a:endCxn id="2628" idx="0"/>
            </p:cNvCxnSpPr>
            <p:nvPr/>
          </p:nvCxnSpPr>
          <p:spPr>
            <a:xfrm>
              <a:off x="4355976" y="5286182"/>
              <a:ext cx="0" cy="447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631" name="Google Shape;2631;p221"/>
            <p:cNvCxnSpPr>
              <a:endCxn id="2624" idx="3"/>
            </p:cNvCxnSpPr>
            <p:nvPr/>
          </p:nvCxnSpPr>
          <p:spPr>
            <a:xfrm rot="10800000">
              <a:off x="5220072" y="4437112"/>
              <a:ext cx="16563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632" name="Google Shape;2632;p221"/>
            <p:cNvCxnSpPr/>
            <p:nvPr/>
          </p:nvCxnSpPr>
          <p:spPr>
            <a:xfrm flipH="1">
              <a:off x="5076056" y="5049115"/>
              <a:ext cx="2088232" cy="900165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633" name="Google Shape;2633;p221"/>
            <p:cNvSpPr txBox="1"/>
            <p:nvPr/>
          </p:nvSpPr>
          <p:spPr>
            <a:xfrm>
              <a:off x="7005473" y="4564831"/>
              <a:ext cx="1694700" cy="16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 login = function(req, res)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req.app.get('database')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...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21"/>
            <p:cNvSpPr txBox="1"/>
            <p:nvPr/>
          </p:nvSpPr>
          <p:spPr>
            <a:xfrm>
              <a:off x="6253644" y="5456253"/>
              <a:ext cx="6732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get()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221"/>
            <p:cNvSpPr txBox="1"/>
            <p:nvPr/>
          </p:nvSpPr>
          <p:spPr>
            <a:xfrm rot="-1349135">
              <a:off x="5413099" y="5122772"/>
              <a:ext cx="1604912" cy="712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get 객체의 속성 참조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221"/>
            <p:cNvSpPr txBox="1"/>
            <p:nvPr/>
          </p:nvSpPr>
          <p:spPr>
            <a:xfrm>
              <a:off x="3491893" y="5373211"/>
              <a:ext cx="10521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app객체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2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311</a:t>
            </a:fld>
            <a:endParaRPr/>
          </a:p>
        </p:txBody>
      </p:sp>
      <p:sp>
        <p:nvSpPr>
          <p:cNvPr id="2642" name="Google Shape;2642;p222"/>
          <p:cNvSpPr txBox="1">
            <a:spLocks noGrp="1"/>
          </p:cNvSpPr>
          <p:nvPr>
            <p:ph type="body" idx="4294967295"/>
          </p:nvPr>
        </p:nvSpPr>
        <p:spPr>
          <a:xfrm>
            <a:off x="539550" y="1200150"/>
            <a:ext cx="76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설정 파일 분리하기</a:t>
            </a:r>
            <a:endParaRPr sz="1700"/>
          </a:p>
        </p:txBody>
      </p:sp>
      <p:sp>
        <p:nvSpPr>
          <p:cNvPr id="2643" name="Google Shape;2643;p222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grpSp>
        <p:nvGrpSpPr>
          <p:cNvPr id="2644" name="Google Shape;2644;p222"/>
          <p:cNvGrpSpPr/>
          <p:nvPr/>
        </p:nvGrpSpPr>
        <p:grpSpPr>
          <a:xfrm>
            <a:off x="539552" y="1669535"/>
            <a:ext cx="8088020" cy="3116461"/>
            <a:chOff x="539552" y="1669535"/>
            <a:chExt cx="8088020" cy="3116461"/>
          </a:xfrm>
        </p:grpSpPr>
        <p:sp>
          <p:nvSpPr>
            <p:cNvPr id="2645" name="Google Shape;2645;p222"/>
            <p:cNvSpPr/>
            <p:nvPr/>
          </p:nvSpPr>
          <p:spPr>
            <a:xfrm>
              <a:off x="539552" y="1977685"/>
              <a:ext cx="1584176" cy="2070818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22"/>
            <p:cNvSpPr/>
            <p:nvPr/>
          </p:nvSpPr>
          <p:spPr>
            <a:xfrm>
              <a:off x="2545814" y="1977684"/>
              <a:ext cx="2602250" cy="2070818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22"/>
            <p:cNvSpPr/>
            <p:nvPr/>
          </p:nvSpPr>
          <p:spPr>
            <a:xfrm>
              <a:off x="6300193" y="1977685"/>
              <a:ext cx="2257399" cy="1026113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22"/>
            <p:cNvSpPr/>
            <p:nvPr/>
          </p:nvSpPr>
          <p:spPr>
            <a:xfrm>
              <a:off x="6300192" y="3277606"/>
              <a:ext cx="1800200" cy="266252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222"/>
            <p:cNvSpPr/>
            <p:nvPr/>
          </p:nvSpPr>
          <p:spPr>
            <a:xfrm>
              <a:off x="6323316" y="3816105"/>
              <a:ext cx="2304256" cy="429831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222"/>
            <p:cNvSpPr/>
            <p:nvPr/>
          </p:nvSpPr>
          <p:spPr>
            <a:xfrm>
              <a:off x="6338935" y="4519744"/>
              <a:ext cx="1800200" cy="266252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222"/>
            <p:cNvSpPr/>
            <p:nvPr/>
          </p:nvSpPr>
          <p:spPr>
            <a:xfrm>
              <a:off x="2627785" y="2085697"/>
              <a:ext cx="2422600" cy="266252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app.set('port', config.server_port)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222"/>
            <p:cNvSpPr/>
            <p:nvPr/>
          </p:nvSpPr>
          <p:spPr>
            <a:xfrm>
              <a:off x="2627785" y="2517745"/>
              <a:ext cx="2422600" cy="266252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database.init(app,coonfig)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222"/>
            <p:cNvSpPr/>
            <p:nvPr/>
          </p:nvSpPr>
          <p:spPr>
            <a:xfrm>
              <a:off x="2627786" y="3003798"/>
              <a:ext cx="2388659" cy="674999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route.loader.init(app,       express.Router())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222"/>
            <p:cNvSpPr/>
            <p:nvPr/>
          </p:nvSpPr>
          <p:spPr>
            <a:xfrm>
              <a:off x="6372201" y="2085697"/>
              <a:ext cx="2121497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init = function(app, config) {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222"/>
            <p:cNvSpPr/>
            <p:nvPr/>
          </p:nvSpPr>
          <p:spPr>
            <a:xfrm>
              <a:off x="6360031" y="2387306"/>
              <a:ext cx="2121497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connect=function(...) {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222"/>
            <p:cNvSpPr/>
            <p:nvPr/>
          </p:nvSpPr>
          <p:spPr>
            <a:xfrm>
              <a:off x="6347861" y="2688916"/>
              <a:ext cx="2121497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createSchema=function(...) {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222"/>
            <p:cNvSpPr/>
            <p:nvPr/>
          </p:nvSpPr>
          <p:spPr>
            <a:xfrm>
              <a:off x="6387415" y="3924898"/>
              <a:ext cx="2121497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init = function(app) {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222"/>
            <p:cNvSpPr/>
            <p:nvPr/>
          </p:nvSpPr>
          <p:spPr>
            <a:xfrm>
              <a:off x="638540" y="2085697"/>
              <a:ext cx="1413181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server_port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222"/>
            <p:cNvSpPr/>
            <p:nvPr/>
          </p:nvSpPr>
          <p:spPr>
            <a:xfrm>
              <a:off x="638539" y="2392185"/>
              <a:ext cx="1413181" cy="21224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db_url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222"/>
            <p:cNvSpPr/>
            <p:nvPr/>
          </p:nvSpPr>
          <p:spPr>
            <a:xfrm>
              <a:off x="638538" y="2733768"/>
              <a:ext cx="1413181" cy="46463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db_schema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[스키마정보]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222"/>
            <p:cNvSpPr/>
            <p:nvPr/>
          </p:nvSpPr>
          <p:spPr>
            <a:xfrm>
              <a:off x="625050" y="3283842"/>
              <a:ext cx="1413181" cy="5524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route_info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[라우팅정보]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222"/>
            <p:cNvSpPr txBox="1"/>
            <p:nvPr/>
          </p:nvSpPr>
          <p:spPr>
            <a:xfrm>
              <a:off x="539553" y="1670652"/>
              <a:ext cx="84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config.js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222"/>
            <p:cNvSpPr txBox="1"/>
            <p:nvPr/>
          </p:nvSpPr>
          <p:spPr>
            <a:xfrm>
              <a:off x="2483769" y="1669535"/>
              <a:ext cx="761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app2.js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222"/>
            <p:cNvSpPr txBox="1"/>
            <p:nvPr/>
          </p:nvSpPr>
          <p:spPr>
            <a:xfrm>
              <a:off x="6286807" y="1670652"/>
              <a:ext cx="198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./database/database.js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222"/>
            <p:cNvSpPr txBox="1"/>
            <p:nvPr/>
          </p:nvSpPr>
          <p:spPr>
            <a:xfrm>
              <a:off x="6211078" y="3057804"/>
              <a:ext cx="2018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./database/user_schema.js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222"/>
            <p:cNvSpPr txBox="1"/>
            <p:nvPr/>
          </p:nvSpPr>
          <p:spPr>
            <a:xfrm>
              <a:off x="6293703" y="3578493"/>
              <a:ext cx="201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./routes/route_loader.js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222"/>
            <p:cNvSpPr txBox="1"/>
            <p:nvPr/>
          </p:nvSpPr>
          <p:spPr>
            <a:xfrm>
              <a:off x="6293702" y="4308217"/>
              <a:ext cx="1193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./routes/user.js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8" name="Google Shape;2668;p222"/>
            <p:cNvCxnSpPr>
              <a:stCxn id="2652" idx="3"/>
            </p:cNvCxnSpPr>
            <p:nvPr/>
          </p:nvCxnSpPr>
          <p:spPr>
            <a:xfrm>
              <a:off x="5050385" y="2650871"/>
              <a:ext cx="1236300" cy="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69" name="Google Shape;2669;p222"/>
            <p:cNvCxnSpPr>
              <a:stCxn id="2658" idx="3"/>
              <a:endCxn id="2651" idx="1"/>
            </p:cNvCxnSpPr>
            <p:nvPr/>
          </p:nvCxnSpPr>
          <p:spPr>
            <a:xfrm>
              <a:off x="2051721" y="2191820"/>
              <a:ext cx="576000" cy="270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70" name="Google Shape;2670;p222"/>
            <p:cNvCxnSpPr>
              <a:stCxn id="2659" idx="3"/>
              <a:endCxn id="2652" idx="1"/>
            </p:cNvCxnSpPr>
            <p:nvPr/>
          </p:nvCxnSpPr>
          <p:spPr>
            <a:xfrm>
              <a:off x="2051720" y="2498308"/>
              <a:ext cx="576000" cy="1527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71" name="Google Shape;2671;p222"/>
            <p:cNvCxnSpPr>
              <a:stCxn id="2661" idx="3"/>
              <a:endCxn id="2653" idx="1"/>
            </p:cNvCxnSpPr>
            <p:nvPr/>
          </p:nvCxnSpPr>
          <p:spPr>
            <a:xfrm rot="10800000" flipH="1">
              <a:off x="2038231" y="3341350"/>
              <a:ext cx="589500" cy="2187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72" name="Google Shape;2672;p222"/>
            <p:cNvCxnSpPr>
              <a:stCxn id="2653" idx="3"/>
              <a:endCxn id="2649" idx="1"/>
            </p:cNvCxnSpPr>
            <p:nvPr/>
          </p:nvCxnSpPr>
          <p:spPr>
            <a:xfrm>
              <a:off x="5016445" y="3341298"/>
              <a:ext cx="1306800" cy="6897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673" name="Google Shape;2673;p222"/>
            <p:cNvCxnSpPr>
              <a:stCxn id="2656" idx="3"/>
              <a:endCxn id="2648" idx="3"/>
            </p:cNvCxnSpPr>
            <p:nvPr/>
          </p:nvCxnSpPr>
          <p:spPr>
            <a:xfrm flipH="1">
              <a:off x="8100358" y="2795039"/>
              <a:ext cx="369000" cy="615600"/>
            </a:xfrm>
            <a:prstGeom prst="curvedConnector3">
              <a:avLst>
                <a:gd name="adj1" fmla="val -61951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674" name="Google Shape;2674;p222"/>
            <p:cNvCxnSpPr>
              <a:stCxn id="2649" idx="3"/>
              <a:endCxn id="2650" idx="3"/>
            </p:cNvCxnSpPr>
            <p:nvPr/>
          </p:nvCxnSpPr>
          <p:spPr>
            <a:xfrm flipH="1">
              <a:off x="8139172" y="4031021"/>
              <a:ext cx="488400" cy="621900"/>
            </a:xfrm>
            <a:prstGeom prst="curvedConnector3">
              <a:avLst>
                <a:gd name="adj1" fmla="val -46806"/>
              </a:avLst>
            </a:prstGeom>
            <a:noFill/>
            <a:ln w="28575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2675" name="Google Shape;2675;p222"/>
            <p:cNvSpPr txBox="1"/>
            <p:nvPr/>
          </p:nvSpPr>
          <p:spPr>
            <a:xfrm>
              <a:off x="5297631" y="2412643"/>
              <a:ext cx="859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db 초기화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222"/>
            <p:cNvSpPr txBox="1"/>
            <p:nvPr/>
          </p:nvSpPr>
          <p:spPr>
            <a:xfrm>
              <a:off x="5146364" y="3924897"/>
              <a:ext cx="1029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라우팅 초기화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7" name="Google Shape;2677;p222"/>
          <p:cNvSpPr txBox="1"/>
          <p:nvPr/>
        </p:nvSpPr>
        <p:spPr>
          <a:xfrm>
            <a:off x="149150" y="4690675"/>
            <a:ext cx="53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 :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Doit Node.js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312</a:t>
            </a:fld>
            <a:endParaRPr/>
          </a:p>
        </p:txBody>
      </p:sp>
      <p:sp>
        <p:nvSpPr>
          <p:cNvPr id="2683" name="Google Shape;2683;p223"/>
          <p:cNvSpPr txBox="1">
            <a:spLocks noGrp="1"/>
          </p:cNvSpPr>
          <p:nvPr>
            <p:ph type="body" idx="4294967295"/>
          </p:nvPr>
        </p:nvSpPr>
        <p:spPr>
          <a:xfrm>
            <a:off x="755575" y="1200150"/>
            <a:ext cx="7473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467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스키마 파일을 정의할 때 사용하는 속성들</a:t>
            </a:r>
            <a:endParaRPr sz="2400"/>
          </a:p>
        </p:txBody>
      </p:sp>
      <p:sp>
        <p:nvSpPr>
          <p:cNvPr id="2684" name="Google Shape;2684;p223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graphicFrame>
        <p:nvGraphicFramePr>
          <p:cNvPr id="2685" name="Google Shape;2685;p223"/>
          <p:cNvGraphicFramePr/>
          <p:nvPr/>
        </p:nvGraphicFramePr>
        <p:xfrm>
          <a:off x="1173901" y="181566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148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속성이름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설명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file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스키마 파일을 저장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collection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데이터베이스의 컬렉션 이름 지정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schemaName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스키마 파일을 불러들인 후 반환된 객체를 어떤 속성 이름으로 할 것인지 지정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modelName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스키마에서 모델 객체를 만든 후 어떤 속성 이름으로 할 것인지 지정</a:t>
                      </a:r>
                      <a:endParaRPr sz="1100" u="none" strike="noStrike" cap="none"/>
                    </a:p>
                  </a:txBody>
                  <a:tcPr marL="91450" marR="91450" marT="34300" marB="343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313</a:t>
            </a:fld>
            <a:endParaRPr/>
          </a:p>
        </p:txBody>
      </p:sp>
      <p:sp>
        <p:nvSpPr>
          <p:cNvPr id="2691" name="Google Shape;2691;p224"/>
          <p:cNvSpPr txBox="1">
            <a:spLocks noGrp="1"/>
          </p:cNvSpPr>
          <p:nvPr>
            <p:ph type="body" idx="4294967295"/>
          </p:nvPr>
        </p:nvSpPr>
        <p:spPr>
          <a:xfrm>
            <a:off x="588975" y="1004900"/>
            <a:ext cx="7640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036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Char char="●"/>
            </a:pPr>
            <a:r>
              <a:rPr lang="en-US" sz="1760"/>
              <a:t>데이터베이스 스키마를 새로 정의하는 작업 과정</a:t>
            </a:r>
            <a:endParaRPr sz="1760"/>
          </a:p>
        </p:txBody>
      </p:sp>
      <p:sp>
        <p:nvSpPr>
          <p:cNvPr id="2692" name="Google Shape;2692;p224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sp>
        <p:nvSpPr>
          <p:cNvPr id="2693" name="Google Shape;2693;p224"/>
          <p:cNvSpPr/>
          <p:nvPr/>
        </p:nvSpPr>
        <p:spPr>
          <a:xfrm>
            <a:off x="1348408" y="1869672"/>
            <a:ext cx="3024300" cy="243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224"/>
          <p:cNvSpPr/>
          <p:nvPr/>
        </p:nvSpPr>
        <p:spPr>
          <a:xfrm>
            <a:off x="5044211" y="1852406"/>
            <a:ext cx="3384376" cy="8100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224"/>
          <p:cNvSpPr/>
          <p:nvPr/>
        </p:nvSpPr>
        <p:spPr>
          <a:xfrm>
            <a:off x="1420416" y="1942694"/>
            <a:ext cx="1800300" cy="54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db_schemas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[스키마 정보]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96" name="Google Shape;2696;p224"/>
          <p:cNvGraphicFramePr/>
          <p:nvPr/>
        </p:nvGraphicFramePr>
        <p:xfrm>
          <a:off x="1636440" y="280679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4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file: './user_schema'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collection: 'users3'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schemaName: 'UserSchema'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modeName:'UserModel'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97" name="Google Shape;2697;p224"/>
          <p:cNvSpPr/>
          <p:nvPr/>
        </p:nvSpPr>
        <p:spPr>
          <a:xfrm>
            <a:off x="5188227" y="1987421"/>
            <a:ext cx="1800200" cy="5400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스키마 정의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224"/>
          <p:cNvSpPr txBox="1"/>
          <p:nvPr/>
        </p:nvSpPr>
        <p:spPr>
          <a:xfrm>
            <a:off x="5019791" y="1544955"/>
            <a:ext cx="2432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./database/board_schema.js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224"/>
          <p:cNvSpPr txBox="1"/>
          <p:nvPr/>
        </p:nvSpPr>
        <p:spPr>
          <a:xfrm>
            <a:off x="1276401" y="1599642"/>
            <a:ext cx="841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224"/>
          <p:cNvSpPr txBox="1"/>
          <p:nvPr/>
        </p:nvSpPr>
        <p:spPr>
          <a:xfrm>
            <a:off x="5268660" y="3079193"/>
            <a:ext cx="25074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1단계: 스키마 정의 파일 추가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224"/>
          <p:cNvSpPr txBox="1"/>
          <p:nvPr/>
        </p:nvSpPr>
        <p:spPr>
          <a:xfrm>
            <a:off x="5188227" y="3554355"/>
            <a:ext cx="18694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2단계: 설정정보 추가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2" name="Google Shape;2702;p224"/>
          <p:cNvCxnSpPr/>
          <p:nvPr/>
        </p:nvCxnSpPr>
        <p:spPr>
          <a:xfrm rot="10800000">
            <a:off x="5602895" y="2662168"/>
            <a:ext cx="0" cy="416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703" name="Google Shape;2703;p224"/>
          <p:cNvCxnSpPr>
            <a:stCxn id="2701" idx="1"/>
          </p:cNvCxnSpPr>
          <p:nvPr/>
        </p:nvCxnSpPr>
        <p:spPr>
          <a:xfrm rot="10800000">
            <a:off x="4084827" y="3326943"/>
            <a:ext cx="1103400" cy="381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2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314</a:t>
            </a:fld>
            <a:endParaRPr/>
          </a:p>
        </p:txBody>
      </p:sp>
      <p:sp>
        <p:nvSpPr>
          <p:cNvPr id="2709" name="Google Shape;2709;p225"/>
          <p:cNvSpPr txBox="1">
            <a:spLocks noGrp="1"/>
          </p:cNvSpPr>
          <p:nvPr>
            <p:ph type="body" idx="4294967295"/>
          </p:nvPr>
        </p:nvSpPr>
        <p:spPr>
          <a:xfrm>
            <a:off x="588975" y="1200150"/>
            <a:ext cx="76407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467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라우팅 함수 정의 속성들</a:t>
            </a:r>
            <a:endParaRPr sz="2400"/>
          </a:p>
        </p:txBody>
      </p:sp>
      <p:sp>
        <p:nvSpPr>
          <p:cNvPr id="2710" name="Google Shape;2710;p225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graphicFrame>
        <p:nvGraphicFramePr>
          <p:cNvPr id="2711" name="Google Shape;2711;p225"/>
          <p:cNvGraphicFramePr/>
          <p:nvPr/>
        </p:nvGraphicFramePr>
        <p:xfrm>
          <a:off x="1099829" y="212581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188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속성이름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설명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file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라우팅 파일을 지정.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path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클라이언트로 부터 받은 요청 패스를 지정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method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라우팅 안에 만들어 놓은 객체의 함수 이름 지정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type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get이나 post와 같은 요청 방식을 지정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2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315</a:t>
            </a:fld>
            <a:endParaRPr/>
          </a:p>
        </p:txBody>
      </p:sp>
      <p:sp>
        <p:nvSpPr>
          <p:cNvPr id="2717" name="Google Shape;2717;p226"/>
          <p:cNvSpPr txBox="1">
            <a:spLocks noGrp="1"/>
          </p:cNvSpPr>
          <p:nvPr>
            <p:ph type="body" idx="4294967295"/>
          </p:nvPr>
        </p:nvSpPr>
        <p:spPr>
          <a:xfrm>
            <a:off x="0" y="1004888"/>
            <a:ext cx="82296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1889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0000"/>
              <a:buFont typeface="Noto Sans Symbols"/>
              <a:buChar char="🞈"/>
            </a:pPr>
            <a:r>
              <a:rPr lang="en-US" sz="2400"/>
              <a:t>데이터베이스 스키마를 새로 정의하는 작업 과정</a:t>
            </a:r>
            <a:endParaRPr sz="2400"/>
          </a:p>
        </p:txBody>
      </p:sp>
      <p:sp>
        <p:nvSpPr>
          <p:cNvPr id="2718" name="Google Shape;2718;p226"/>
          <p:cNvSpPr txBox="1">
            <a:spLocks noGrp="1"/>
          </p:cNvSpPr>
          <p:nvPr>
            <p:ph type="title" idx="4294967295"/>
          </p:nvPr>
        </p:nvSpPr>
        <p:spPr>
          <a:xfrm>
            <a:off x="588963" y="214313"/>
            <a:ext cx="855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설정 파일 만들기</a:t>
            </a:r>
            <a:endParaRPr/>
          </a:p>
        </p:txBody>
      </p:sp>
      <p:sp>
        <p:nvSpPr>
          <p:cNvPr id="2719" name="Google Shape;2719;p226"/>
          <p:cNvSpPr/>
          <p:nvPr/>
        </p:nvSpPr>
        <p:spPr>
          <a:xfrm>
            <a:off x="1043608" y="1869672"/>
            <a:ext cx="3024336" cy="24302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226"/>
          <p:cNvSpPr/>
          <p:nvPr/>
        </p:nvSpPr>
        <p:spPr>
          <a:xfrm>
            <a:off x="5044211" y="1852406"/>
            <a:ext cx="3384376" cy="8100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226"/>
          <p:cNvSpPr/>
          <p:nvPr/>
        </p:nvSpPr>
        <p:spPr>
          <a:xfrm>
            <a:off x="1115616" y="1942694"/>
            <a:ext cx="1800200" cy="5400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db_schemas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[스키마 정보]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22" name="Google Shape;2722;p226"/>
          <p:cNvGraphicFramePr/>
          <p:nvPr/>
        </p:nvGraphicFramePr>
        <p:xfrm>
          <a:off x="1331640" y="280679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44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file: './user_schema'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collection: 'users3'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schemaName: 'UserSchema'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modeName:'UserModel'</a:t>
                      </a:r>
                      <a:endParaRPr sz="9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23" name="Google Shape;2723;p226"/>
          <p:cNvSpPr/>
          <p:nvPr/>
        </p:nvSpPr>
        <p:spPr>
          <a:xfrm>
            <a:off x="5188227" y="1987421"/>
            <a:ext cx="1800200" cy="54006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스키마 정의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p226"/>
          <p:cNvSpPr txBox="1"/>
          <p:nvPr/>
        </p:nvSpPr>
        <p:spPr>
          <a:xfrm>
            <a:off x="5019791" y="1544955"/>
            <a:ext cx="2432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./database/board_schema.js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p226"/>
          <p:cNvSpPr txBox="1"/>
          <p:nvPr/>
        </p:nvSpPr>
        <p:spPr>
          <a:xfrm>
            <a:off x="971601" y="1599642"/>
            <a:ext cx="8418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p226"/>
          <p:cNvSpPr txBox="1"/>
          <p:nvPr/>
        </p:nvSpPr>
        <p:spPr>
          <a:xfrm>
            <a:off x="5268660" y="3079193"/>
            <a:ext cx="25074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1단계: 스키마 정의 파일 추가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7" name="Google Shape;2727;p226"/>
          <p:cNvSpPr txBox="1"/>
          <p:nvPr/>
        </p:nvSpPr>
        <p:spPr>
          <a:xfrm>
            <a:off x="5188227" y="3554355"/>
            <a:ext cx="18694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2단계: 설정정보 추가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8" name="Google Shape;2728;p226"/>
          <p:cNvCxnSpPr/>
          <p:nvPr/>
        </p:nvCxnSpPr>
        <p:spPr>
          <a:xfrm rot="10800000">
            <a:off x="5652120" y="2662496"/>
            <a:ext cx="0" cy="41669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2729" name="Google Shape;2729;p226"/>
          <p:cNvCxnSpPr>
            <a:stCxn id="2727" idx="1"/>
          </p:cNvCxnSpPr>
          <p:nvPr/>
        </p:nvCxnSpPr>
        <p:spPr>
          <a:xfrm rot="10800000">
            <a:off x="3780027" y="3326943"/>
            <a:ext cx="1408200" cy="381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2bb05bfafa9_4_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Router 모듈 분리</a:t>
            </a:r>
            <a:endParaRPr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g2bb05bfafa9_4_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routes.js  파일로 분리하기</a:t>
            </a:r>
            <a:endParaRPr/>
          </a:p>
        </p:txBody>
      </p:sp>
      <p:sp>
        <p:nvSpPr>
          <p:cNvPr id="2740" name="Google Shape;2740;g2bb05bfafa9_4_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1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i="1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라우트 모듈 사용.</a:t>
            </a:r>
            <a:endParaRPr sz="1050" i="1">
              <a:solidFill>
                <a:srgbClr val="93A1A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'./routes/routes'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calc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'./routes/calc'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i="1">
                <a:solidFill>
                  <a:srgbClr val="93A1A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라우터 미들웨어 등록</a:t>
            </a:r>
            <a:endParaRPr sz="1050" i="1">
              <a:solidFill>
                <a:srgbClr val="93A1A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use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calc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CB4B1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createServer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listen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), ()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`Server at http://127.0.0.1:${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'port'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}`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highlight>
                <a:schemeClr val="lt1"/>
              </a:highlight>
            </a:endParaRPr>
          </a:p>
        </p:txBody>
      </p:sp>
      <p:sp>
        <p:nvSpPr>
          <p:cNvPr id="2741" name="Google Shape;2741;g2bb05bfafa9_4_55"/>
          <p:cNvSpPr txBox="1">
            <a:spLocks noGrp="1"/>
          </p:cNvSpPr>
          <p:nvPr>
            <p:ph type="body" idx="1"/>
          </p:nvPr>
        </p:nvSpPr>
        <p:spPr>
          <a:xfrm>
            <a:off x="4498100" y="158375"/>
            <a:ext cx="4238400" cy="47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/routes/calc.js</a:t>
            </a:r>
            <a:endParaRPr sz="10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'/calc/plus/:value1/:value2'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plus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'/calc/minus/:value1/:value2'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minus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'/calc/multi/:value1/:value2'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multi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'/calc/div/:value1/:value2'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 </a:t>
            </a:r>
            <a:r>
              <a:rPr lang="en-US" sz="10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':::: Calc - div ::::'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0"/>
              <a:buFont typeface="Arial"/>
              <a:buNone/>
            </a:pPr>
            <a:endParaRPr sz="10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85328"/>
              <a:buNone/>
            </a:pP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2bb05bfafa9_4_61"/>
          <p:cNvSpPr txBox="1">
            <a:spLocks noGrp="1"/>
          </p:cNvSpPr>
          <p:nvPr>
            <p:ph type="body" idx="1"/>
          </p:nvPr>
        </p:nvSpPr>
        <p:spPr>
          <a:xfrm>
            <a:off x="760250" y="549050"/>
            <a:ext cx="7401900" cy="4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routes/routes.js</a:t>
            </a:r>
            <a:endParaRPr sz="14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50" b="1">
              <a:solidFill>
                <a:srgbClr val="586E75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'express'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express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"/"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(req, res)</a:t>
            </a:r>
            <a:r>
              <a:rPr lang="en-US" sz="1450" b="1">
                <a:solidFill>
                  <a:srgbClr val="586E7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send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50">
                <a:solidFill>
                  <a:srgbClr val="2AA198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"Hello wrold"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// … 이하 생략 …</a:t>
            </a: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>
              <a:solidFill>
                <a:srgbClr val="657B8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8599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50">
                <a:solidFill>
                  <a:srgbClr val="268BD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450">
                <a:solidFill>
                  <a:srgbClr val="657B8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2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2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4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8520600" cy="11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서버 이벤트 코드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HTTP 서버 request 이벤트 리스너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웹브라우저 주소창에 http://127.0.0.1:3000 실행</a:t>
            </a:r>
            <a:endParaRPr sz="1200"/>
          </a:p>
        </p:txBody>
      </p:sp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11" name="Google Shape;311;p30"/>
          <p:cNvSpPr txBox="1"/>
          <p:nvPr/>
        </p:nvSpPr>
        <p:spPr>
          <a:xfrm>
            <a:off x="1331638" y="2309959"/>
            <a:ext cx="6754525" cy="76944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 server = http.createServer(function(req,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res.end('Hello World');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}).listen(3000);</a:t>
            </a:r>
            <a:endParaRPr sz="11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4</a:t>
            </a:r>
            <a:endParaRPr/>
          </a:p>
        </p:txBody>
      </p:sp>
      <p:sp>
        <p:nvSpPr>
          <p:cNvPr id="2757" name="Google Shape;2757;p228"/>
          <p:cNvSpPr txBox="1">
            <a:spLocks noGrp="1"/>
          </p:cNvSpPr>
          <p:nvPr>
            <p:ph type="body" idx="1"/>
          </p:nvPr>
        </p:nvSpPr>
        <p:spPr>
          <a:xfrm>
            <a:off x="728375" y="1152475"/>
            <a:ext cx="4524900" cy="1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지금까지 배운 내용을 활용해서 SPA 형식으로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rPr lang="en-US"/>
              <a:t>쇼핑몰을 구현 해 본다.</a:t>
            </a:r>
            <a:endParaRPr/>
          </a:p>
        </p:txBody>
      </p:sp>
      <p:pic>
        <p:nvPicPr>
          <p:cNvPr id="2758" name="Google Shape;2758;p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376" y="2311725"/>
            <a:ext cx="4183200" cy="25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9" name="Google Shape;2759;p228"/>
          <p:cNvSpPr txBox="1"/>
          <p:nvPr/>
        </p:nvSpPr>
        <p:spPr>
          <a:xfrm>
            <a:off x="5469867" y="445022"/>
            <a:ext cx="3017100" cy="4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template = `&lt;%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carList.forEach(function(car)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%&gt;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&lt;tr&gt;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&lt;td&gt;&lt;%=car.cno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&lt;td&gt;&lt;%=car.name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&lt;td&gt;&lt;%=car.price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&lt;td&gt;&lt;%=car.company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&lt;td&gt;&lt;%=car.year %&gt;&lt;/td&gt;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&lt;select&gt;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&lt;option&gt;1&lt;/option&gt;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&lt;option&gt;2&lt;/option&gt;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 selected&gt;3&lt;/option&gt;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&lt;option&gt;4&lt;/option&gt;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    &lt;option&gt;5&lt;/option&gt;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    &lt;/select&gt;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    &lt;td&gt;&lt;button&gt;Delete&lt;/button&gt;&lt;/td&gt;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&lt;/tr&gt;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&lt;%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});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%&gt;`;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carList = [];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myGetList("/list")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b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drawTable(carList)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render = _.template(template);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= render({carList});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</a:t>
            </a:r>
            <a:r>
              <a:rPr lang="en-US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tbody = document.querySelector("#listBox tbody");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    tbody.innerHTML = html;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  drawTable(carList);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229"/>
          <p:cNvSpPr txBox="1">
            <a:spLocks noGrp="1"/>
          </p:cNvSpPr>
          <p:nvPr>
            <p:ph type="title"/>
          </p:nvPr>
        </p:nvSpPr>
        <p:spPr>
          <a:xfrm>
            <a:off x="311700" y="1859850"/>
            <a:ext cx="85206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8704"/>
              <a:buNone/>
            </a:pPr>
            <a:r>
              <a:rPr lang="en-US" sz="5822"/>
              <a:t>Weekly project</a:t>
            </a:r>
            <a:endParaRPr sz="5822"/>
          </a:p>
          <a:p>
            <a:pPr marL="457200" lvl="0" indent="-43434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Web server launching -</a:t>
            </a:r>
            <a:endParaRPr/>
          </a:p>
        </p:txBody>
      </p:sp>
      <p:sp>
        <p:nvSpPr>
          <p:cNvPr id="2765" name="Google Shape;2765;p229"/>
          <p:cNvSpPr txBox="1"/>
          <p:nvPr/>
        </p:nvSpPr>
        <p:spPr>
          <a:xfrm>
            <a:off x="3463200" y="4618375"/>
            <a:ext cx="53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자료 출처 및 참고: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Doit Node.js 프로그래밍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2f5eeadaf96_0_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Kakao Map Api를 이용 해 보자</a:t>
            </a:r>
            <a:endParaRPr/>
          </a:p>
        </p:txBody>
      </p:sp>
      <p:sp>
        <p:nvSpPr>
          <p:cNvPr id="2771" name="Google Shape;2771;g2f5eeadaf96_0_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Kakao Map Api의 키를 발급 받아 지도 활성화 해 보기.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HTML5 GeoLocation을 이용해 접속 위치를 얻어 오기.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접속 위치에 사용자 마커 구현 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상가 DB 데이터 기반 상가 마커 구현 등.</a:t>
            </a:r>
            <a:endParaRPr/>
          </a:p>
        </p:txBody>
      </p:sp>
      <p:pic>
        <p:nvPicPr>
          <p:cNvPr id="2772" name="Google Shape;2772;g2f5eeadaf96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950" y="2684900"/>
            <a:ext cx="5264651" cy="22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7" name="Google Shape;2777;g2f5eeadaf96_0_34"/>
          <p:cNvGrpSpPr/>
          <p:nvPr/>
        </p:nvGrpSpPr>
        <p:grpSpPr>
          <a:xfrm>
            <a:off x="1584850" y="152400"/>
            <a:ext cx="5458887" cy="4838825"/>
            <a:chOff x="1584850" y="152400"/>
            <a:chExt cx="5458887" cy="4838825"/>
          </a:xfrm>
        </p:grpSpPr>
        <p:pic>
          <p:nvPicPr>
            <p:cNvPr id="2778" name="Google Shape;2778;g2f5eeadaf96_0_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46725" y="152400"/>
              <a:ext cx="5397012" cy="483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9" name="Google Shape;2779;g2f5eeadaf96_0_34"/>
            <p:cNvSpPr/>
            <p:nvPr/>
          </p:nvSpPr>
          <p:spPr>
            <a:xfrm>
              <a:off x="4784975" y="152400"/>
              <a:ext cx="2258700" cy="135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2f5eeadaf96_0_34"/>
            <p:cNvSpPr/>
            <p:nvPr/>
          </p:nvSpPr>
          <p:spPr>
            <a:xfrm>
              <a:off x="1584850" y="4421825"/>
              <a:ext cx="2258700" cy="56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1f24413e6c5_0_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다음은 Spring framework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서버</a:t>
            </a:r>
            <a:endParaRPr/>
          </a:p>
        </p:txBody>
      </p:sp>
      <p:sp>
        <p:nvSpPr>
          <p:cNvPr id="317" name="Google Shape;317;p31"/>
          <p:cNvSpPr txBox="1">
            <a:spLocks noGrp="1"/>
          </p:cNvSpPr>
          <p:nvPr>
            <p:ph type="body" idx="1"/>
          </p:nvPr>
        </p:nvSpPr>
        <p:spPr>
          <a:xfrm>
            <a:off x="347559" y="1120960"/>
            <a:ext cx="8520600" cy="25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HTTP 클라이언트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클라이언트 객체(사용하지 말것)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100"/>
              <a:t>http.createClient([port][, host])   // deprecated</a:t>
            </a:r>
            <a:endParaRPr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클라이언트 요청(권장)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100"/>
              <a:t>http.request(options[, callback])</a:t>
            </a:r>
            <a:endParaRPr/>
          </a:p>
          <a:p>
            <a:pPr marL="137160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바디 없이 요청 보내기(GET)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1100"/>
              <a:t>http.get(options[, callback])</a:t>
            </a:r>
            <a:endParaRPr/>
          </a:p>
          <a:p>
            <a:pPr marL="105410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rgbClr val="0070C0"/>
                </a:solidFill>
              </a:rPr>
              <a:t>크롬 &gt; 개발자 도구 &gt; Network 탭에서 다양한 응답 정보 확인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318" name="Google Shape;31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2575" y="3896100"/>
            <a:ext cx="4552776" cy="10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클라이언트 요청 이벤트 처리</a:t>
            </a:r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body" idx="1"/>
          </p:nvPr>
        </p:nvSpPr>
        <p:spPr>
          <a:xfrm>
            <a:off x="463525" y="1076350"/>
            <a:ext cx="3875400" cy="3980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 객체를 만듭니다.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웹 서버를 시작하여 3000번 포트에서 대기하도록 설정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port = 3000;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server.listen(port, function()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console.log('웹 서버가 시작 되었습니다. %d', port);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클라이언트 연결 이벤트 처리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server.on('connection', function(socket)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addr = socket.address();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console.log('클라이언트가 접속했다. : %s, %d', addr.address, addr.prot);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클라이언트 요청 이벤트 처리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server.on('request', function(req, res)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 요청이 들어왔습니다.');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console.dir(req);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서버 종료 이벤트 처리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server.on('close', function() {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종료 됩니다.');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/>
          </a:p>
        </p:txBody>
      </p:sp>
      <p:sp>
        <p:nvSpPr>
          <p:cNvPr id="326" name="Google Shape;3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4572000" y="3764350"/>
            <a:ext cx="43380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Error: listen EADDRINUSE: address already in use :::3000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=&gt; 이미 같은 서버가 시작 되었기 때문에 발생하는 문제.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 경우 이전에 실행 했던 서버를 먼저 종료 한 후에 다시 파일을 실행하면 정상 적으로 실행 된다.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3010" y="1284090"/>
            <a:ext cx="3756593" cy="5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3010" y="2119595"/>
            <a:ext cx="3756594" cy="115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클라이언트 요청 이벤트 처리</a:t>
            </a:r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body" idx="1"/>
          </p:nvPr>
        </p:nvSpPr>
        <p:spPr>
          <a:xfrm>
            <a:off x="526853" y="1149140"/>
            <a:ext cx="4556135" cy="37332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server.listen(3000);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server.on('request', function(req, res){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 요청이 들어왔습니다.');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res.writeHead(200, {"Content-Type": "text/html; charset=utf-8"});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res.write("&lt;!DOCTYPE html");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res.write("&lt;html&gt;");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&lt;head&gt;");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    &lt;title&gt;응답 페이지&lt;/title&gt;");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&lt;/head&gt;");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&lt;body&gt;");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    &lt;h1&gt;노드제이에스로부터의 응답 페이지&lt;/h1&gt;");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    &lt;/body&gt;");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res.write("&lt;/html&gt;");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/>
          </a:p>
        </p:txBody>
      </p:sp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37" name="Google Shape;33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2599" y="3146363"/>
            <a:ext cx="2952329" cy="173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49febd6f9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다음과 같이 template 문자열 활용 가능.</a:t>
            </a:r>
            <a:endParaRPr/>
          </a:p>
        </p:txBody>
      </p:sp>
      <p:sp>
        <p:nvSpPr>
          <p:cNvPr id="343" name="Google Shape;343;g2f49febd6f9_0_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var server = http.createServer();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server.listen(3000, ()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console.log("http://localhost:3000");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html = `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&lt;!DOCTYPE html&gt;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&lt;html lang="ko"&gt;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&lt;title&gt;Node.js응답&lt;/title&gt;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&lt;meta charset="UTF-8" /&gt;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&lt;/head&gt;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    &lt;h1&gt;Nodejs 응답 페이지&lt;/h1&gt;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&lt;/body&gt;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&lt;/html&gt;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`;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server.on('request', (req, res)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console.log('&gt;&gt;&gt; 클라이언트 요청이 들어왔습니다.');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//res.writeHead(200, {"Content-Type": "text/html; charset=utf-8"});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res.write(html);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10526"/>
              <a:buNone/>
            </a:pPr>
            <a:r>
              <a:rPr lang="en-US"/>
              <a:t>});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클라이언트에서 요청 응답 과정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on() 메소드는 이벤트를 처리 할 때 사용하는 가장 기본적인 메소드이다.</a:t>
            </a:r>
            <a:endParaRPr sz="1400"/>
          </a:p>
        </p:txBody>
      </p:sp>
      <p:sp>
        <p:nvSpPr>
          <p:cNvPr id="350" name="Google Shape;35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1066982" y="1861324"/>
            <a:ext cx="7092962" cy="2849401"/>
            <a:chOff x="395536" y="1113588"/>
            <a:chExt cx="8478884" cy="3618402"/>
          </a:xfrm>
        </p:grpSpPr>
        <p:sp>
          <p:nvSpPr>
            <p:cNvPr id="352" name="Google Shape;352;p34"/>
            <p:cNvSpPr/>
            <p:nvPr/>
          </p:nvSpPr>
          <p:spPr>
            <a:xfrm>
              <a:off x="395536" y="1923678"/>
              <a:ext cx="1584176" cy="97210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웹브라우저</a:t>
              </a: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4211960" y="2031690"/>
              <a:ext cx="4032448" cy="2700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" name="Google Shape;354;p34"/>
            <p:cNvGrpSpPr/>
            <p:nvPr/>
          </p:nvGrpSpPr>
          <p:grpSpPr>
            <a:xfrm>
              <a:off x="4355976" y="3165816"/>
              <a:ext cx="3672408" cy="378042"/>
              <a:chOff x="4355976" y="4221088"/>
              <a:chExt cx="3672408" cy="504056"/>
            </a:xfrm>
          </p:grpSpPr>
          <p:sp>
            <p:nvSpPr>
              <p:cNvPr id="355" name="Google Shape;355;p34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connection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클라이언트 연결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" name="Google Shape;357;p34"/>
            <p:cNvGrpSpPr/>
            <p:nvPr/>
          </p:nvGrpSpPr>
          <p:grpSpPr>
            <a:xfrm>
              <a:off x="4355976" y="3597864"/>
              <a:ext cx="3672408" cy="378042"/>
              <a:chOff x="4355976" y="4221088"/>
              <a:chExt cx="3672408" cy="504056"/>
            </a:xfrm>
          </p:grpSpPr>
          <p:sp>
            <p:nvSpPr>
              <p:cNvPr id="358" name="Google Shape;358;p34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클라이언트 요청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34"/>
            <p:cNvGrpSpPr/>
            <p:nvPr/>
          </p:nvGrpSpPr>
          <p:grpSpPr>
            <a:xfrm>
              <a:off x="4355976" y="4083918"/>
              <a:ext cx="3672408" cy="378042"/>
              <a:chOff x="4355976" y="4221088"/>
              <a:chExt cx="3672408" cy="504056"/>
            </a:xfrm>
          </p:grpSpPr>
          <p:sp>
            <p:nvSpPr>
              <p:cNvPr id="361" name="Google Shape;361;p34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close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연결 종료</a:t>
                </a:r>
                <a:endParaRPr sz="105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3" name="Google Shape;363;p34"/>
            <p:cNvSpPr/>
            <p:nvPr/>
          </p:nvSpPr>
          <p:spPr>
            <a:xfrm>
              <a:off x="4716016" y="2193708"/>
              <a:ext cx="792088" cy="594066"/>
            </a:xfrm>
            <a:prstGeom prst="ellipse">
              <a:avLst/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rgbClr val="2020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 rot="-5400000">
              <a:off x="4058943" y="1910177"/>
              <a:ext cx="324036" cy="702078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4"/>
            <p:cNvSpPr txBox="1"/>
            <p:nvPr/>
          </p:nvSpPr>
          <p:spPr>
            <a:xfrm>
              <a:off x="3869922" y="2132733"/>
              <a:ext cx="596328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6" name="Google Shape;366;p34"/>
            <p:cNvCxnSpPr>
              <a:stCxn id="363" idx="2"/>
              <a:endCxn id="355" idx="1"/>
            </p:cNvCxnSpPr>
            <p:nvPr/>
          </p:nvCxnSpPr>
          <p:spPr>
            <a:xfrm flipH="1">
              <a:off x="4356016" y="2490741"/>
              <a:ext cx="360000" cy="864000"/>
            </a:xfrm>
            <a:prstGeom prst="curvedConnector3">
              <a:avLst>
                <a:gd name="adj1" fmla="val 226026"/>
              </a:avLst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7" name="Google Shape;367;p34"/>
            <p:cNvCxnSpPr>
              <a:stCxn id="363" idx="2"/>
              <a:endCxn id="358" idx="1"/>
            </p:cNvCxnSpPr>
            <p:nvPr/>
          </p:nvCxnSpPr>
          <p:spPr>
            <a:xfrm flipH="1">
              <a:off x="4356016" y="2490741"/>
              <a:ext cx="360000" cy="1296000"/>
            </a:xfrm>
            <a:prstGeom prst="curvedConnector3">
              <a:avLst>
                <a:gd name="adj1" fmla="val 317358"/>
              </a:avLst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8" name="Google Shape;368;p34"/>
            <p:cNvCxnSpPr>
              <a:endCxn id="361" idx="1"/>
            </p:cNvCxnSpPr>
            <p:nvPr/>
          </p:nvCxnSpPr>
          <p:spPr>
            <a:xfrm rot="5400000">
              <a:off x="3644826" y="3201789"/>
              <a:ext cx="1782300" cy="360000"/>
            </a:xfrm>
            <a:prstGeom prst="curvedConnector4">
              <a:avLst>
                <a:gd name="adj1" fmla="val -77905"/>
                <a:gd name="adj2" fmla="val 380153"/>
              </a:avLst>
            </a:prstGeom>
            <a:noFill/>
            <a:ln w="9525" cap="flat" cmpd="sng">
              <a:solidFill>
                <a:srgbClr val="3B7FF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69" name="Google Shape;369;p34"/>
            <p:cNvCxnSpPr>
              <a:stCxn id="359" idx="3"/>
              <a:endCxn id="363" idx="6"/>
            </p:cNvCxnSpPr>
            <p:nvPr/>
          </p:nvCxnSpPr>
          <p:spPr>
            <a:xfrm rot="10800000">
              <a:off x="5508084" y="2490885"/>
              <a:ext cx="2520300" cy="1296000"/>
            </a:xfrm>
            <a:prstGeom prst="bentConnector3">
              <a:avLst>
                <a:gd name="adj1" fmla="val -119435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370" name="Google Shape;370;p34"/>
            <p:cNvSpPr txBox="1"/>
            <p:nvPr/>
          </p:nvSpPr>
          <p:spPr>
            <a:xfrm>
              <a:off x="8316417" y="3050836"/>
              <a:ext cx="558003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4"/>
            <p:cNvSpPr txBox="1"/>
            <p:nvPr/>
          </p:nvSpPr>
          <p:spPr>
            <a:xfrm>
              <a:off x="7385743" y="1739640"/>
              <a:ext cx="772620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4752020" y="1113588"/>
              <a:ext cx="2952329" cy="378042"/>
            </a:xfrm>
            <a:prstGeom prst="rect">
              <a:avLst/>
            </a:prstGeom>
            <a:solidFill>
              <a:schemeClr val="accent6"/>
            </a:solidFill>
            <a:ln w="25400" cap="flat" cmpd="sng">
              <a:solidFill>
                <a:srgbClr val="ADBA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모듈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34"/>
            <p:cNvCxnSpPr>
              <a:stCxn id="372" idx="2"/>
              <a:endCxn id="353" idx="0"/>
            </p:cNvCxnSpPr>
            <p:nvPr/>
          </p:nvCxnSpPr>
          <p:spPr>
            <a:xfrm>
              <a:off x="6228185" y="1491630"/>
              <a:ext cx="0" cy="540000"/>
            </a:xfrm>
            <a:prstGeom prst="straightConnector1">
              <a:avLst/>
            </a:prstGeom>
            <a:noFill/>
            <a:ln w="28575" cap="flat" cmpd="sng">
              <a:solidFill>
                <a:srgbClr val="0070C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374" name="Google Shape;374;p34"/>
            <p:cNvSpPr txBox="1"/>
            <p:nvPr/>
          </p:nvSpPr>
          <p:spPr>
            <a:xfrm>
              <a:off x="4619046" y="2861814"/>
              <a:ext cx="726631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4"/>
            <p:cNvSpPr txBox="1"/>
            <p:nvPr/>
          </p:nvSpPr>
          <p:spPr>
            <a:xfrm>
              <a:off x="6516216" y="2861814"/>
              <a:ext cx="895258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콜백함수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6" name="Google Shape;376;p34"/>
            <p:cNvCxnSpPr/>
            <p:nvPr/>
          </p:nvCxnSpPr>
          <p:spPr>
            <a:xfrm>
              <a:off x="2051720" y="2193708"/>
              <a:ext cx="18002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377" name="Google Shape;377;p34"/>
            <p:cNvCxnSpPr/>
            <p:nvPr/>
          </p:nvCxnSpPr>
          <p:spPr>
            <a:xfrm rot="10800000">
              <a:off x="1979712" y="2355726"/>
              <a:ext cx="18002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378" name="Google Shape;378;p34"/>
            <p:cNvSpPr txBox="1"/>
            <p:nvPr/>
          </p:nvSpPr>
          <p:spPr>
            <a:xfrm>
              <a:off x="2570920" y="1882385"/>
              <a:ext cx="558003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4"/>
            <p:cNvSpPr txBox="1"/>
            <p:nvPr/>
          </p:nvSpPr>
          <p:spPr>
            <a:xfrm>
              <a:off x="2557518" y="2389616"/>
              <a:ext cx="558003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4"/>
            <p:cNvSpPr txBox="1"/>
            <p:nvPr/>
          </p:nvSpPr>
          <p:spPr>
            <a:xfrm>
              <a:off x="6204482" y="1437624"/>
              <a:ext cx="1184608" cy="332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createServer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응답 객체의 주요 메소드</a:t>
            </a:r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응답으로 보낼 헤더 만들기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writeHead(statusCode [, statusMessage][, headers])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응답 본문(body) 데이터 만들기(다중 호출 가능)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write(chunk[, encoding][, callback])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클라이언트로 응답 전송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end([data][, encoding][,callback])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파라미터가 있다면 이 데이터를 포함시켜 응답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한번은 호출되어야 응답을 보내다.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write()만 사용하고 end()로 마무리 안 하면 무한루프 발생.</a:t>
            </a:r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393" name="Google Shape;393;p36"/>
          <p:cNvSpPr txBox="1">
            <a:spLocks noGrp="1"/>
          </p:cNvSpPr>
          <p:nvPr>
            <p:ph type="body" idx="1"/>
          </p:nvPr>
        </p:nvSpPr>
        <p:spPr>
          <a:xfrm>
            <a:off x="686675" y="1000075"/>
            <a:ext cx="7832100" cy="2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노드의 파일시스템은 </a:t>
            </a:r>
            <a:r>
              <a:rPr lang="en-US" sz="1200" b="1"/>
              <a:t>동기식 IO</a:t>
            </a:r>
            <a:r>
              <a:rPr lang="en-US" sz="1200"/>
              <a:t>와</a:t>
            </a:r>
            <a:r>
              <a:rPr lang="en-US" sz="1200" b="1"/>
              <a:t> 비동기식 IO</a:t>
            </a:r>
            <a:r>
              <a:rPr lang="en-US" sz="1200"/>
              <a:t>를  함께 제공 (비동기식 IO에서는 콜백 사용)</a:t>
            </a:r>
            <a:endParaRPr sz="12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Sync : 동기식 IO방식에 붙는다.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파일을 읽고 쓰는 대표적인 4가지 메소드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readFile(filename, [encoding], [</a:t>
            </a:r>
            <a:r>
              <a:rPr lang="en-US" sz="1050" b="1"/>
              <a:t>callback</a:t>
            </a:r>
            <a:r>
              <a:rPr lang="en-US" sz="1050"/>
              <a:t>]) : 비동기식 IO파일을 읽어 들입니다.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readFile</a:t>
            </a:r>
            <a:r>
              <a:rPr lang="en-US" sz="1050" b="1"/>
              <a:t>Sync(</a:t>
            </a:r>
            <a:r>
              <a:rPr lang="en-US" sz="1050"/>
              <a:t>filename, [encoding]) : </a:t>
            </a:r>
            <a:r>
              <a:rPr lang="en-US" sz="1050" b="1"/>
              <a:t>동기식</a:t>
            </a:r>
            <a:r>
              <a:rPr lang="en-US" sz="1050"/>
              <a:t> IO파일을 읽어 들입니다.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writeFile(filename, data, encoding='utf8', [</a:t>
            </a:r>
            <a:r>
              <a:rPr lang="en-US" sz="1050" b="1"/>
              <a:t>callback</a:t>
            </a:r>
            <a:r>
              <a:rPr lang="en-US" sz="1050"/>
              <a:t>]) : 비동기식 IO파일을 씁니다.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writeFile</a:t>
            </a:r>
            <a:r>
              <a:rPr lang="en-US" sz="1050" b="1"/>
              <a:t>Sync</a:t>
            </a:r>
            <a:r>
              <a:rPr lang="en-US" sz="1050"/>
              <a:t>(filename, data, encoding='utf8') : </a:t>
            </a:r>
            <a:r>
              <a:rPr lang="en-US" sz="1050" b="1"/>
              <a:t>동기식</a:t>
            </a:r>
            <a:r>
              <a:rPr lang="en-US" sz="1050"/>
              <a:t> IO파일을 씁니다.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동기방식으로 파일 읽기 예제</a:t>
            </a:r>
            <a:endParaRPr sz="1200"/>
          </a:p>
        </p:txBody>
      </p:sp>
      <p:sp>
        <p:nvSpPr>
          <p:cNvPr id="394" name="Google Shape;39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95" name="Google Shape;395;p36"/>
          <p:cNvSpPr txBox="1"/>
          <p:nvPr/>
        </p:nvSpPr>
        <p:spPr>
          <a:xfrm>
            <a:off x="800842" y="3615178"/>
            <a:ext cx="3546900" cy="1223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파일을 동기식 IO로 읽어 들입니다.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data = fs.readFileSync('./package.json', 'utf8');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읽어 들인 데이터를 출력합니다.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console.log(data);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9462" y="3615180"/>
            <a:ext cx="3841268" cy="1183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시작하기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581"/>
              <a:buFont typeface="Arial"/>
              <a:buNone/>
            </a:pPr>
            <a:r>
              <a:rPr lang="en-US"/>
              <a:t>파일 다루기</a:t>
            </a:r>
            <a:endParaRPr sz="3100"/>
          </a:p>
        </p:txBody>
      </p:sp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11700" y="1039902"/>
            <a:ext cx="8520600" cy="23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</a:rPr>
              <a:t>비동기 방식의 파일 읽기 예제 (</a:t>
            </a:r>
            <a:r>
              <a:rPr lang="en-US" sz="1200" b="1">
                <a:solidFill>
                  <a:schemeClr val="dk1"/>
                </a:solidFill>
              </a:rPr>
              <a:t>콜백함수 사용</a:t>
            </a:r>
            <a:r>
              <a:rPr lang="en-US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</a:rPr>
              <a:t>writeFile() 메소드로 파일 쓰기</a:t>
            </a: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04" name="Google Shape;404;p37"/>
          <p:cNvSpPr txBox="1"/>
          <p:nvPr/>
        </p:nvSpPr>
        <p:spPr>
          <a:xfrm>
            <a:off x="828164" y="1438466"/>
            <a:ext cx="4353300" cy="12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파일을 </a:t>
            </a:r>
            <a:r>
              <a:rPr lang="en-U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비동기식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IO로 읽어 들입니다.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fs.readFile('./package.json', 'utf8', </a:t>
            </a:r>
            <a:r>
              <a:rPr lang="en-US" sz="8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function(err, data) {</a:t>
            </a:r>
            <a:endParaRPr sz="140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// 읽어 들인 데이터를 출력합니다.</a:t>
            </a:r>
            <a:endParaRPr sz="140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console.log(data);</a:t>
            </a:r>
            <a:endParaRPr sz="140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//비동기로 먼저 실행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console.log('프로젝트 폴더 안의 package.json 파일을 읽도록 요청');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828164" y="3276829"/>
            <a:ext cx="4353300" cy="1446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msg = 'Hello World!';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//파일에 데이터를 쓴다.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fs.writeFile('./output.txt', msg, function(err)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console.log('Error : ' + err);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console.log('output.txt 파일에 데이터 쓰기 완료!');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7159" y="3276816"/>
            <a:ext cx="3218331" cy="70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12" name="Google Shape;41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07548" cy="167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●"/>
            </a:pPr>
            <a:r>
              <a:rPr lang="en-US" sz="1200">
                <a:solidFill>
                  <a:schemeClr val="dk1"/>
                </a:solidFill>
              </a:rPr>
              <a:t>파일을 직접 열고 닫으면서 읽거나 쓰기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open(path, flags, [mode], [callback]) : 파일을 연다.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read(fd, buffer, offset, length, postion, [callback]) : 지정한 부분의 파일을  읽어 들인다.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write(fd, buffer, offset, length, postion, [callback]) : 파일의 지정한 부분에 데이터 쓴다.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chemeClr val="dk1"/>
                </a:solidFill>
              </a:rPr>
              <a:t>close(fd, [callback]) : 파일을 닫아 준다.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</a:rPr>
              <a:t>파일에 데이터 쓰기</a:t>
            </a:r>
            <a:endParaRPr sz="1200" i="1">
              <a:solidFill>
                <a:schemeClr val="dk1"/>
              </a:solidFill>
            </a:endParaRPr>
          </a:p>
        </p:txBody>
      </p:sp>
      <p:sp>
        <p:nvSpPr>
          <p:cNvPr id="413" name="Google Shape;41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14" name="Google Shape;414;p38"/>
          <p:cNvSpPr txBox="1"/>
          <p:nvPr/>
        </p:nvSpPr>
        <p:spPr>
          <a:xfrm>
            <a:off x="983600" y="2822515"/>
            <a:ext cx="3747300" cy="2062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파일에 데이터를 씁니다.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fs.open('./output.txt','w', function(err, fd)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buf = new Buffer('안녕!\n');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fs.write(fd, buf, 0, buf.length, null, function(err, written, buffer){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if(err) throw err;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console.log(err, written, buffer);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fs.close(fd,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console.log('파일 열고 데이터 쓰고 파일 닫기 완료.');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9529" y="2822515"/>
            <a:ext cx="3119719" cy="903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644912" cy="184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파일을 열 때 사용하는 대표적인 플래그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'r' : 읽기에 사용하는 플래그. 파일 없으면 예외 발생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'w' : 쓰기에 사용하는 플래그. 파일 없으면 만들어지고 있으면 덮어씀.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'w+' : 읽기와 쓰기 모두 사용 가능. 파일 없으면 만들어 짐. 덮어쓰기.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'a+' : 읽기와 추가에 모두 사용가능. 파일이 없으면 만들어 짐. 내용 추가.</a:t>
            </a:r>
            <a:endParaRPr sz="1200"/>
          </a:p>
        </p:txBody>
      </p:sp>
      <p:sp>
        <p:nvSpPr>
          <p:cNvPr id="422" name="Google Shape;42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6512" cy="52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파일을 열고 읽기</a:t>
            </a:r>
            <a:endParaRPr sz="1600"/>
          </a:p>
        </p:txBody>
      </p:sp>
      <p:sp>
        <p:nvSpPr>
          <p:cNvPr id="429" name="Google Shape;42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430" name="Google Shape;430;p40"/>
          <p:cNvSpPr txBox="1"/>
          <p:nvPr/>
        </p:nvSpPr>
        <p:spPr>
          <a:xfrm>
            <a:off x="899592" y="1673845"/>
            <a:ext cx="3960441" cy="313932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파일에서 데이터를 읽어 들입니다.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fs.open('./output.txt', 'r', function(err, fd)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buf = new Buffer(10);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console.log('버퍼 타입 : %s', Buffer.isBuffer(buf));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fs.read(fd, buf, 0, buf.length, null, function(err, bytesRead, buffer){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var inStr = buffer.toString('utf8', 0, bytesRead);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console.log('파일에서 읽은 데이터 : %s', inStr);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console.log(err, bytesRead, buffer);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fs.close(fd,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console.log('output.txt 파일 열고 읽기 완료!');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621" y="3698740"/>
            <a:ext cx="3245224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37" name="Google Shape;43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버퍼 객체 사용 방법</a:t>
            </a:r>
            <a:endParaRPr sz="1400"/>
          </a:p>
        </p:txBody>
      </p:sp>
      <p:sp>
        <p:nvSpPr>
          <p:cNvPr id="438" name="Google Shape;43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439" name="Google Shape;439;p41"/>
          <p:cNvSpPr txBox="1"/>
          <p:nvPr/>
        </p:nvSpPr>
        <p:spPr>
          <a:xfrm>
            <a:off x="971600" y="1659677"/>
            <a:ext cx="3448000" cy="33239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 객체를 크기만 지정하여 만든 후 문자열을 쓰기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output = "Hello 1!";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buffer1 = new Buffer(10);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len = buffer1.write(output, 'utf8');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console.log('첫 번째 버퍼의 문자열 : %s', buffer1.toString());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console.log('len =&gt; ', len);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 객체를 문자열을 이용해 만들기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buffer2 = new Buffer('Hello 2!', 'utf8');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console.log('두번째 버퍼의 문자열 : %s', buffer2.toString());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console.log('buffer2.length =&gt; ', buffer2.length);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//버퍼객체 타입 확인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console.log('버퍼 객체의 타입: %s', Buffer.isBuffer(buffer1));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//버퍼 객체에 들어있는 문자열 데이터를 문자열 변수로 변환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byteLen = Buffer.byteLength(output);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str1 = buffer1.toString('utf8', 0, byteLen);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str2 = buffer2.toString('utf8');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console.log('byteLen =&gt; ', byteLen);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console.log('str1 =&gt; ', str1);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console.log('str2 =&gt; ', str2);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//첫번째 버퍼 객체의 문자열을 두번째 버퍼 객체로 복사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buffer1.copy(buffer2, 0, 0, len);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console.log('복사 후 buffer2 =&gt; ', buffer2.toString('utf8'));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//두개의 버퍼 연결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buffer3 = Buffer.concat([buffer1, buffer2]);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console.log("concat 후 buffer3 =&gt; ", buffer3.toString('utf8'))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6056" y="3069048"/>
            <a:ext cx="3377662" cy="181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46" name="Google Shape;4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fs객체로 스트림 단위로 파일 읽고 쓰기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fs.createReadStream(path, [options]) : 파일을 읽기 위한 스트림 객체를 만든다.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fs.createWriteStream(path, [options]) : 파일을 쓰기위한 스트림 객체를 만든다.</a:t>
            </a:r>
            <a:endParaRPr sz="1050"/>
          </a:p>
        </p:txBody>
      </p:sp>
      <p:sp>
        <p:nvSpPr>
          <p:cNvPr id="447" name="Google Shape;44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48" name="Google Shape;448;p42"/>
          <p:cNvSpPr txBox="1"/>
          <p:nvPr/>
        </p:nvSpPr>
        <p:spPr>
          <a:xfrm>
            <a:off x="1285655" y="2124093"/>
            <a:ext cx="3752510" cy="25545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infile = fs.createReadStream('./output.txt', {flags:'r'});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outfile = fs.createWriteStream('./output2.txt', {flags: 'w'});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infile.on('data', function(data){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console.log('읽어 들인 데이터', data);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outfile.write(data);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infile.on('end',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console.log('파일 읽기 종료.');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outfile.end(function()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console.log('파일 쓰기 종료.');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565" y="2642669"/>
            <a:ext cx="3557900" cy="203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파일 다루기</a:t>
            </a:r>
            <a:endParaRPr/>
          </a:p>
        </p:txBody>
      </p:sp>
      <p:sp>
        <p:nvSpPr>
          <p:cNvPr id="455" name="Google Shape;45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pipe() 메소드로 두개의 파일을 붙여주기</a:t>
            </a:r>
            <a:endParaRPr sz="18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pipe() 메소드로 연결만 해도 파일의 내용이 복사 됨.</a:t>
            </a:r>
            <a:endParaRPr sz="1400"/>
          </a:p>
        </p:txBody>
      </p:sp>
      <p:sp>
        <p:nvSpPr>
          <p:cNvPr id="456" name="Google Shape;45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457" name="Google Shape;457;p43"/>
          <p:cNvSpPr txBox="1"/>
          <p:nvPr/>
        </p:nvSpPr>
        <p:spPr>
          <a:xfrm>
            <a:off x="1357082" y="1958945"/>
            <a:ext cx="3564542" cy="27084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inname = './output.txt';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outname = './output2.txt';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fs.exists(outname, function(exists){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if(exists)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fs.unlink(outname, function(err){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console.log('기존 파일 ['+outname+'] 삭제함');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//end of if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infile = fs.createReadStream(inname, {flags: 'r'});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outfile = fs.createWriteStream(outname, {flags: 'w'});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infile.pipe(outfile);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console.log('파일 복사 ['+infile+'] -&gt; ['+outfile+']');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2635" y="2463056"/>
            <a:ext cx="3325905" cy="85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http모듈</a:t>
            </a:r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body" idx="1"/>
          </p:nvPr>
        </p:nvSpPr>
        <p:spPr>
          <a:xfrm>
            <a:off x="942999" y="1491630"/>
            <a:ext cx="3506689" cy="22731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//http 모듈을 사용해 사용자 요청 시 파일 읽기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파일을 읽어 응답 스트림과 pipe()로 연결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instream = fs.createReadStream('./output.txt');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instream.pipe(res);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server.listen(3000);</a:t>
            </a:r>
            <a:endParaRPr sz="1050"/>
          </a:p>
        </p:txBody>
      </p:sp>
      <p:sp>
        <p:nvSpPr>
          <p:cNvPr id="465" name="Google Shape;46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466" name="Google Shape;466;p44"/>
          <p:cNvSpPr/>
          <p:nvPr/>
        </p:nvSpPr>
        <p:spPr>
          <a:xfrm>
            <a:off x="1057834" y="3903036"/>
            <a:ext cx="799565" cy="685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05672" y="3579000"/>
            <a:ext cx="2160240" cy="120699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4"/>
          <p:cNvSpPr/>
          <p:nvPr/>
        </p:nvSpPr>
        <p:spPr>
          <a:xfrm rot="-5400000">
            <a:off x="2797079" y="3585288"/>
            <a:ext cx="594066" cy="1321296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4"/>
          <p:cNvSpPr/>
          <p:nvPr/>
        </p:nvSpPr>
        <p:spPr>
          <a:xfrm>
            <a:off x="7402016" y="3903036"/>
            <a:ext cx="848627" cy="685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4"/>
          <p:cNvSpPr/>
          <p:nvPr/>
        </p:nvSpPr>
        <p:spPr>
          <a:xfrm rot="-5400000">
            <a:off x="5821415" y="3585289"/>
            <a:ext cx="594066" cy="1321296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4449688" y="3886778"/>
            <a:ext cx="731912" cy="702058"/>
          </a:xfrm>
          <a:prstGeom prst="ellipse">
            <a:avLst/>
          </a:prstGeom>
          <a:gradFill>
            <a:gsLst>
              <a:gs pos="0">
                <a:srgbClr val="00ABC0"/>
              </a:gs>
              <a:gs pos="100000">
                <a:srgbClr val="94ECFD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2613754" y="4107437"/>
            <a:ext cx="11320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읽기 스트림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5644528" y="4092047"/>
            <a:ext cx="11320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 스트림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4308508" y="3579000"/>
            <a:ext cx="7729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 서버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4"/>
          <p:cNvSpPr/>
          <p:nvPr/>
        </p:nvSpPr>
        <p:spPr>
          <a:xfrm>
            <a:off x="1569368" y="4176686"/>
            <a:ext cx="790458" cy="13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4"/>
          <p:cNvSpPr/>
          <p:nvPr/>
        </p:nvSpPr>
        <p:spPr>
          <a:xfrm>
            <a:off x="3873624" y="4176686"/>
            <a:ext cx="790458" cy="13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4"/>
          <p:cNvSpPr/>
          <p:nvPr/>
        </p:nvSpPr>
        <p:spPr>
          <a:xfrm>
            <a:off x="6852734" y="4176686"/>
            <a:ext cx="790458" cy="13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539553" y="1059582"/>
            <a:ext cx="42947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0000"/>
              <a:buFont typeface="Noto Sans Symbols"/>
              <a:buChar char="🞈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모듈로 요청 파일 내용 읽고 응답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360" y="1336581"/>
            <a:ext cx="3449283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5428" y="2041803"/>
            <a:ext cx="3510988" cy="113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http 모듈</a:t>
            </a:r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5076088" cy="112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fs 모듈로 새 디렉터리 만들고 삭제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fs.exists() : 파일 디렉토리가 존재 하는지 확인한다.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fs.mkdir() : 디렉토리를 생성한다.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fs.rmdir() : 디렉토리를 제거 한다.</a:t>
            </a:r>
            <a:endParaRPr sz="1100"/>
          </a:p>
        </p:txBody>
      </p:sp>
      <p:sp>
        <p:nvSpPr>
          <p:cNvPr id="487" name="Google Shape;48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88" name="Google Shape;488;p45"/>
          <p:cNvSpPr txBox="1"/>
          <p:nvPr/>
        </p:nvSpPr>
        <p:spPr>
          <a:xfrm>
            <a:off x="1294620" y="2287204"/>
            <a:ext cx="3949733" cy="25160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fs.exists('./docs', function(exists)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if(exists)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fs.rmdir('./docs', function(err)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console.log('docs 폴더를 삭제 했습니다')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 else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fs.mkdir('./docs', 0666, function(err)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if(err) throw err;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console.log('새로운 docs 폴더를 만들었습니다.');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1224" y="2065102"/>
            <a:ext cx="2970582" cy="72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7460" y="3064929"/>
            <a:ext cx="2034346" cy="118813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5"/>
          <p:cNvSpPr/>
          <p:nvPr/>
        </p:nvSpPr>
        <p:spPr>
          <a:xfrm>
            <a:off x="6606441" y="3431488"/>
            <a:ext cx="690827" cy="227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이미지 파일을 읽어 응답</a:t>
            </a:r>
            <a:endParaRPr/>
          </a:p>
        </p:txBody>
      </p:sp>
      <p:sp>
        <p:nvSpPr>
          <p:cNvPr id="497" name="Google Shape;497;p46"/>
          <p:cNvSpPr txBox="1">
            <a:spLocks noGrp="1"/>
          </p:cNvSpPr>
          <p:nvPr>
            <p:ph type="body" idx="1"/>
          </p:nvPr>
        </p:nvSpPr>
        <p:spPr>
          <a:xfrm>
            <a:off x="553747" y="1179369"/>
            <a:ext cx="3937571" cy="370639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fs = require('fs');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server.listen(3000, 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시작 되었습니다.');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server.on('request', 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console.log('클라이언트 요청이 들어왔습니다.');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filename = 'house.jpg';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fs.readFile(filename, </a:t>
            </a:r>
            <a:r>
              <a:rPr lang="en-US" sz="1100" b="1">
                <a:solidFill>
                  <a:srgbClr val="E50000"/>
                </a:solidFill>
              </a:rPr>
              <a:t>function(err, data) {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>
                <a:solidFill>
                  <a:srgbClr val="E50000"/>
                </a:solidFill>
              </a:rPr>
              <a:t>        res.writeHead(200, {"Content-Type":"image/png"});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>
                <a:solidFill>
                  <a:srgbClr val="E50000"/>
                </a:solidFill>
              </a:rPr>
              <a:t>        res.write(data);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>
                <a:solidFill>
                  <a:srgbClr val="E50000"/>
                </a:solidFill>
              </a:rPr>
              <a:t>        res.end();</a:t>
            </a:r>
            <a:endParaRPr b="1">
              <a:solidFill>
                <a:srgbClr val="E5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b="1">
                <a:solidFill>
                  <a:srgbClr val="E50000"/>
                </a:solidFill>
              </a:rPr>
              <a:t>    }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100"/>
          </a:p>
        </p:txBody>
      </p:sp>
      <p:sp>
        <p:nvSpPr>
          <p:cNvPr id="498" name="Google Shape;49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499" name="Google Shape;49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7848" y="2168663"/>
            <a:ext cx="3490085" cy="73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7848" y="3115766"/>
            <a:ext cx="3475875" cy="162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Node.js 주요 특징</a:t>
            </a: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1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3021"/>
              </a:buClr>
              <a:buSzPts val="1800"/>
              <a:buChar char="●"/>
            </a:pPr>
            <a:r>
              <a:rPr lang="en-US" dirty="0" err="1">
                <a:solidFill>
                  <a:srgbClr val="433021"/>
                </a:solidFill>
              </a:rPr>
              <a:t>노드</a:t>
            </a:r>
            <a:r>
              <a:rPr lang="en-US" dirty="0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(Node.js)</a:t>
            </a:r>
            <a:r>
              <a:rPr lang="en-US" dirty="0">
                <a:solidFill>
                  <a:srgbClr val="433021"/>
                </a:solidFill>
              </a:rPr>
              <a:t>는 </a:t>
            </a:r>
            <a:r>
              <a:rPr lang="en-US" dirty="0" err="1">
                <a:solidFill>
                  <a:srgbClr val="433021"/>
                </a:solidFill>
              </a:rPr>
              <a:t>자바스크립트를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이용해서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서버를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만들</a:t>
            </a:r>
            <a:r>
              <a:rPr lang="en-US" dirty="0">
                <a:solidFill>
                  <a:srgbClr val="433021"/>
                </a:solidFill>
              </a:rPr>
              <a:t> 수 </a:t>
            </a:r>
            <a:r>
              <a:rPr lang="en-US" dirty="0" err="1">
                <a:solidFill>
                  <a:srgbClr val="433021"/>
                </a:solidFill>
              </a:rPr>
              <a:t>있는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개발</a:t>
            </a:r>
            <a:r>
              <a:rPr lang="en-US" dirty="0">
                <a:solidFill>
                  <a:srgbClr val="433021"/>
                </a:solidFill>
              </a:rPr>
              <a:t> </a:t>
            </a:r>
            <a:r>
              <a:rPr lang="en-US" dirty="0" err="1">
                <a:solidFill>
                  <a:srgbClr val="433021"/>
                </a:solidFill>
              </a:rPr>
              <a:t>도구</a:t>
            </a:r>
            <a:r>
              <a:rPr lang="en-US" dirty="0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sz="125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3021"/>
              </a:buClr>
              <a:buSzPts val="1800"/>
              <a:buChar char="●"/>
            </a:pPr>
            <a:r>
              <a:rPr lang="en-US" dirty="0" err="1">
                <a:solidFill>
                  <a:srgbClr val="433021"/>
                </a:solidFill>
              </a:rPr>
              <a:t>노드의</a:t>
            </a:r>
            <a:r>
              <a:rPr lang="en-US" dirty="0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dirty="0" err="1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주요</a:t>
            </a:r>
            <a:r>
              <a:rPr lang="en-US" dirty="0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dirty="0" err="1">
                <a:solidFill>
                  <a:srgbClr val="433021"/>
                </a:solidFill>
                <a:latin typeface="Georgia"/>
                <a:ea typeface="Georgia"/>
                <a:cs typeface="Georgia"/>
                <a:sym typeface="Georgia"/>
              </a:rPr>
              <a:t>특징</a:t>
            </a:r>
            <a:endParaRPr dirty="0">
              <a:solidFill>
                <a:srgbClr val="43302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 dirty="0">
                <a:solidFill>
                  <a:srgbClr val="C9824C"/>
                </a:solidFill>
              </a:rPr>
              <a:t>•</a:t>
            </a:r>
            <a:r>
              <a:rPr lang="en-US" sz="1400" dirty="0" err="1">
                <a:solidFill>
                  <a:schemeClr val="dk1"/>
                </a:solidFill>
              </a:rPr>
              <a:t>모듈과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패키지</a:t>
            </a:r>
            <a:endParaRPr sz="1400" dirty="0">
              <a:solidFill>
                <a:schemeClr val="dk1"/>
              </a:solidFill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 dirty="0">
                <a:solidFill>
                  <a:srgbClr val="C9824C"/>
                </a:solidFill>
              </a:rPr>
              <a:t>•</a:t>
            </a:r>
            <a:r>
              <a:rPr lang="en-US" sz="1400" dirty="0" err="1">
                <a:solidFill>
                  <a:schemeClr val="dk1"/>
                </a:solidFill>
              </a:rPr>
              <a:t>비동기</a:t>
            </a:r>
            <a:r>
              <a:rPr lang="en-US" sz="14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입출력</a:t>
            </a:r>
            <a:endParaRPr sz="14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700" dirty="0">
                <a:solidFill>
                  <a:srgbClr val="C9824C"/>
                </a:solidFill>
              </a:rPr>
              <a:t>•</a:t>
            </a:r>
            <a:r>
              <a:rPr lang="en-US" sz="1400" dirty="0" err="1">
                <a:solidFill>
                  <a:schemeClr val="dk1"/>
                </a:solidFill>
              </a:rPr>
              <a:t>이벤트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기반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입출력</a:t>
            </a:r>
            <a:endParaRPr dirty="0"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9275" y="2337025"/>
            <a:ext cx="5253026" cy="25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/>
              <a:t>이미지 파일을 읽어 응답</a:t>
            </a:r>
            <a:endParaRPr/>
          </a:p>
        </p:txBody>
      </p:sp>
      <p:sp>
        <p:nvSpPr>
          <p:cNvPr id="506" name="Google Shape;50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이미지 파일을 읽어 응답 보내는 과정</a:t>
            </a:r>
            <a:endParaRPr/>
          </a:p>
        </p:txBody>
      </p:sp>
      <p:sp>
        <p:nvSpPr>
          <p:cNvPr id="507" name="Google Shape;507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pSp>
        <p:nvGrpSpPr>
          <p:cNvPr id="508" name="Google Shape;508;p47"/>
          <p:cNvGrpSpPr/>
          <p:nvPr/>
        </p:nvGrpSpPr>
        <p:grpSpPr>
          <a:xfrm>
            <a:off x="886213" y="1785178"/>
            <a:ext cx="7547192" cy="2621012"/>
            <a:chOff x="395536" y="1785178"/>
            <a:chExt cx="8485331" cy="2946812"/>
          </a:xfrm>
        </p:grpSpPr>
        <p:sp>
          <p:nvSpPr>
            <p:cNvPr id="509" name="Google Shape;509;p47"/>
            <p:cNvSpPr/>
            <p:nvPr/>
          </p:nvSpPr>
          <p:spPr>
            <a:xfrm>
              <a:off x="395536" y="1923678"/>
              <a:ext cx="1584176" cy="97210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클라이언트</a:t>
              </a:r>
              <a:endParaRPr sz="1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(웹브라우저)</a:t>
              </a:r>
              <a:endParaRPr sz="1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4211960" y="2031690"/>
              <a:ext cx="4032448" cy="2700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" name="Google Shape;511;p47"/>
            <p:cNvGrpSpPr/>
            <p:nvPr/>
          </p:nvGrpSpPr>
          <p:grpSpPr>
            <a:xfrm>
              <a:off x="4355976" y="3165816"/>
              <a:ext cx="3672408" cy="378042"/>
              <a:chOff x="4355976" y="4221088"/>
              <a:chExt cx="3672408" cy="504056"/>
            </a:xfrm>
          </p:grpSpPr>
          <p:sp>
            <p:nvSpPr>
              <p:cNvPr id="512" name="Google Shape;512;p47"/>
              <p:cNvSpPr/>
              <p:nvPr/>
            </p:nvSpPr>
            <p:spPr>
              <a:xfrm>
                <a:off x="4355976" y="4221088"/>
                <a:ext cx="1512168" cy="504056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002060"/>
                    </a:solidFill>
                    <a:latin typeface="Arial"/>
                    <a:ea typeface="Arial"/>
                    <a:cs typeface="Arial"/>
                    <a:sym typeface="Arial"/>
                  </a:rPr>
                  <a:t>request</a:t>
                </a:r>
                <a:endParaRPr sz="12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7"/>
              <p:cNvSpPr/>
              <p:nvPr/>
            </p:nvSpPr>
            <p:spPr>
              <a:xfrm>
                <a:off x="6020544" y="4221088"/>
                <a:ext cx="2007840" cy="504056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클라이언트 요청</a:t>
                </a:r>
                <a:endParaRPr sz="1200" b="0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" name="Google Shape;514;p47"/>
            <p:cNvSpPr/>
            <p:nvPr/>
          </p:nvSpPr>
          <p:spPr>
            <a:xfrm>
              <a:off x="4665917" y="2193704"/>
              <a:ext cx="889200" cy="594000"/>
            </a:xfrm>
            <a:prstGeom prst="ellipse">
              <a:avLst/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rgbClr val="20202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7"/>
            <p:cNvSpPr/>
            <p:nvPr/>
          </p:nvSpPr>
          <p:spPr>
            <a:xfrm rot="-5400000">
              <a:off x="4080833" y="1888341"/>
              <a:ext cx="324000" cy="7458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7"/>
            <p:cNvSpPr txBox="1"/>
            <p:nvPr/>
          </p:nvSpPr>
          <p:spPr>
            <a:xfrm>
              <a:off x="3869933" y="2132736"/>
              <a:ext cx="710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7" name="Google Shape;517;p47"/>
            <p:cNvCxnSpPr>
              <a:stCxn id="514" idx="2"/>
              <a:endCxn id="512" idx="1"/>
            </p:cNvCxnSpPr>
            <p:nvPr/>
          </p:nvCxnSpPr>
          <p:spPr>
            <a:xfrm flipH="1">
              <a:off x="4356017" y="2490704"/>
              <a:ext cx="309900" cy="864000"/>
            </a:xfrm>
            <a:prstGeom prst="curvedConnector3">
              <a:avLst>
                <a:gd name="adj1" fmla="val 216306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18" name="Google Shape;518;p47"/>
            <p:cNvCxnSpPr>
              <a:stCxn id="513" idx="3"/>
              <a:endCxn id="514" idx="6"/>
            </p:cNvCxnSpPr>
            <p:nvPr/>
          </p:nvCxnSpPr>
          <p:spPr>
            <a:xfrm rot="10800000">
              <a:off x="5555184" y="2490837"/>
              <a:ext cx="2473200" cy="864000"/>
            </a:xfrm>
            <a:prstGeom prst="bentConnector3">
              <a:avLst>
                <a:gd name="adj1" fmla="val -28228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519" name="Google Shape;519;p47"/>
            <p:cNvSpPr txBox="1"/>
            <p:nvPr/>
          </p:nvSpPr>
          <p:spPr>
            <a:xfrm>
              <a:off x="4619046" y="2861814"/>
              <a:ext cx="889058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이벤트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7"/>
            <p:cNvSpPr txBox="1"/>
            <p:nvPr/>
          </p:nvSpPr>
          <p:spPr>
            <a:xfrm>
              <a:off x="6516216" y="2861814"/>
              <a:ext cx="1094029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콜백함수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1" name="Google Shape;521;p47"/>
            <p:cNvCxnSpPr/>
            <p:nvPr/>
          </p:nvCxnSpPr>
          <p:spPr>
            <a:xfrm>
              <a:off x="2015716" y="2193708"/>
              <a:ext cx="18002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22" name="Google Shape;522;p47"/>
            <p:cNvCxnSpPr/>
            <p:nvPr/>
          </p:nvCxnSpPr>
          <p:spPr>
            <a:xfrm rot="10800000">
              <a:off x="2015716" y="2355726"/>
              <a:ext cx="18002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523" name="Google Shape;523;p47"/>
            <p:cNvSpPr txBox="1"/>
            <p:nvPr/>
          </p:nvSpPr>
          <p:spPr>
            <a:xfrm>
              <a:off x="2100349" y="1886471"/>
              <a:ext cx="1632805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사이트 요청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7"/>
            <p:cNvSpPr txBox="1"/>
            <p:nvPr/>
          </p:nvSpPr>
          <p:spPr>
            <a:xfrm>
              <a:off x="2100348" y="2389616"/>
              <a:ext cx="1521936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5" name="Google Shape;525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16216" y="3870489"/>
              <a:ext cx="963980" cy="5884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6" name="Google Shape;526;p47"/>
            <p:cNvCxnSpPr>
              <a:stCxn id="513" idx="2"/>
              <a:endCxn id="525" idx="1"/>
            </p:cNvCxnSpPr>
            <p:nvPr/>
          </p:nvCxnSpPr>
          <p:spPr>
            <a:xfrm rot="5400000">
              <a:off x="6459864" y="3600258"/>
              <a:ext cx="621000" cy="508200"/>
            </a:xfrm>
            <a:prstGeom prst="bentConnector4">
              <a:avLst>
                <a:gd name="adj1" fmla="val 156673"/>
                <a:gd name="adj2" fmla="val 24477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27" name="Google Shape;527;p47"/>
            <p:cNvCxnSpPr>
              <a:stCxn id="525" idx="3"/>
            </p:cNvCxnSpPr>
            <p:nvPr/>
          </p:nvCxnSpPr>
          <p:spPr>
            <a:xfrm rot="10800000" flipH="1">
              <a:off x="7480196" y="3543727"/>
              <a:ext cx="260100" cy="621000"/>
            </a:xfrm>
            <a:prstGeom prst="bentConnector2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528" name="Google Shape;528;p47"/>
            <p:cNvSpPr txBox="1"/>
            <p:nvPr/>
          </p:nvSpPr>
          <p:spPr>
            <a:xfrm>
              <a:off x="4427976" y="3860924"/>
              <a:ext cx="18003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fs 이미지 파일 읽기</a:t>
              </a:r>
              <a:endParaRPr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7"/>
            <p:cNvSpPr txBox="1"/>
            <p:nvPr/>
          </p:nvSpPr>
          <p:spPr>
            <a:xfrm>
              <a:off x="5640714" y="2077418"/>
              <a:ext cx="14484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createServer</a:t>
              </a:r>
              <a:endParaRPr sz="1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7"/>
            <p:cNvSpPr txBox="1"/>
            <p:nvPr/>
          </p:nvSpPr>
          <p:spPr>
            <a:xfrm>
              <a:off x="8244407" y="2780805"/>
              <a:ext cx="636460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7"/>
            <p:cNvSpPr txBox="1"/>
            <p:nvPr/>
          </p:nvSpPr>
          <p:spPr>
            <a:xfrm>
              <a:off x="7316435" y="1785178"/>
              <a:ext cx="927973" cy="311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대표적인 MIME Type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7" name="Google Shape;53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Content-Type의 설정 값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text/plain : 일반 텍스트 문서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0000"/>
              </a:buClr>
              <a:buSzPts val="1400"/>
              <a:buChar char="○"/>
            </a:pPr>
            <a:r>
              <a:rPr lang="en-US" sz="1200" b="1">
                <a:solidFill>
                  <a:srgbClr val="E50000"/>
                </a:solidFill>
              </a:rPr>
              <a:t>text/html : HTML 문서</a:t>
            </a:r>
            <a:endParaRPr sz="1200" b="1">
              <a:solidFill>
                <a:srgbClr val="E5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text/css : CSS 문서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text/xml : XML 문서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image/jpeg, image/png : JPEG 파일, PNG 파일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video/mpeg, audio/mp3 : MPEG비디오 파일, MP3음악 파일</a:t>
            </a:r>
            <a:endParaRPr sz="12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application/zip : ZIP 압축 파일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38" name="Google Shape;53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539" name="Google Shape;539;p48"/>
          <p:cNvSpPr txBox="1"/>
          <p:nvPr/>
        </p:nvSpPr>
        <p:spPr>
          <a:xfrm>
            <a:off x="1232157" y="3474536"/>
            <a:ext cx="422423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MIME Type이란?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메세지의 내용이 어떤 형식인지 알려주기 위한 인터넷 표준.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Multipurpose Internet Mail Extensions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9"/>
          <p:cNvSpPr txBox="1">
            <a:spLocks noGrp="1"/>
          </p:cNvSpPr>
          <p:nvPr>
            <p:ph type="title"/>
          </p:nvPr>
        </p:nvSpPr>
        <p:spPr>
          <a:xfrm>
            <a:off x="34857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Express로 웹 서버 만들기</a:t>
            </a:r>
            <a:endParaRPr/>
          </a:p>
        </p:txBody>
      </p:sp>
      <p:sp>
        <p:nvSpPr>
          <p:cNvPr id="545" name="Google Shape;545;p49"/>
          <p:cNvSpPr txBox="1">
            <a:spLocks noGrp="1"/>
          </p:cNvSpPr>
          <p:nvPr>
            <p:ph type="body" idx="1"/>
          </p:nvPr>
        </p:nvSpPr>
        <p:spPr>
          <a:xfrm>
            <a:off x="311700" y="522350"/>
            <a:ext cx="8520600" cy="45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package.json 파일 생성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package.json 설정파일 생성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cmd를 이용해서 프로젝트 폴더로 이동 후 init 명령 실행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0000"/>
              </a:buClr>
              <a:buSzPts val="1400"/>
              <a:buChar char="○"/>
            </a:pPr>
            <a:r>
              <a:rPr lang="en-US" b="1">
                <a:solidFill>
                  <a:srgbClr val="E50000"/>
                </a:solidFill>
                <a:latin typeface="Consolas"/>
                <a:ea typeface="Consolas"/>
                <a:cs typeface="Consolas"/>
                <a:sym typeface="Consolas"/>
              </a:rPr>
              <a:t>npm init </a:t>
            </a:r>
            <a:endParaRPr b="1">
              <a:solidFill>
                <a:srgbClr val="E5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0000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또는 </a:t>
            </a:r>
            <a:r>
              <a:rPr lang="en-US" b="1">
                <a:solidFill>
                  <a:srgbClr val="E50000"/>
                </a:solidFill>
                <a:latin typeface="Consolas"/>
                <a:ea typeface="Consolas"/>
                <a:cs typeface="Consolas"/>
                <a:sym typeface="Consolas"/>
              </a:rPr>
              <a:t>npm init -y</a:t>
            </a:r>
            <a:endParaRPr b="1">
              <a:solidFill>
                <a:srgbClr val="E5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Express 모듈 설치 (모듈이 설치 되지 않으면 오류 발생)</a:t>
            </a:r>
            <a:endParaRPr sz="1400"/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(설치 후 package.json에 등록 됨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install --save</a:t>
            </a:r>
            <a:r>
              <a:rPr lang="en-US" b="1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 express</a:t>
            </a:r>
            <a:endParaRPr b="1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Char char="○"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또는 </a:t>
            </a: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-S </a:t>
            </a:r>
            <a:r>
              <a:rPr lang="en-US" b="1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express</a:t>
            </a:r>
            <a:endParaRPr b="1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nsolas"/>
              <a:buChar char="○"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또는 </a:t>
            </a:r>
            <a:r>
              <a:rPr lang="en-US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npm i -S </a:t>
            </a:r>
            <a:r>
              <a:rPr lang="en-US" b="1">
                <a:solidFill>
                  <a:srgbClr val="0C5ADB"/>
                </a:solidFill>
                <a:latin typeface="Consolas"/>
                <a:ea typeface="Consolas"/>
                <a:cs typeface="Consolas"/>
                <a:sym typeface="Consolas"/>
              </a:rPr>
              <a:t>express cors serve-static ejs</a:t>
            </a:r>
            <a:endParaRPr b="1">
              <a:solidFill>
                <a:srgbClr val="0C5AD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Express 기본 모듈 불러오기</a:t>
            </a:r>
            <a:endParaRPr sz="14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const express = require('express');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const http = require('http');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require() 메소드로 파일을 지정하거나 폴더를 지정하면 직접 만든 js파일도 모듈로 사용 가능하다. </a:t>
            </a:r>
            <a:endParaRPr sz="1400"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FF0000"/>
                </a:solidFill>
              </a:rPr>
              <a:t>       폴더를 지정 </a:t>
            </a:r>
            <a:r>
              <a:rPr lang="en-US" sz="1400"/>
              <a:t>할 경우에는 </a:t>
            </a:r>
            <a:r>
              <a:rPr lang="en-US" sz="1400" u="sng"/>
              <a:t>index.js 파일을 기본 파일로 두어야 한다.</a:t>
            </a:r>
            <a:endParaRPr sz="1400" u="sng"/>
          </a:p>
        </p:txBody>
      </p:sp>
      <p:sp>
        <p:nvSpPr>
          <p:cNvPr id="546" name="Google Shape;5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547" name="Google Shape;54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800" y="683325"/>
            <a:ext cx="2782750" cy="29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f49febd6f9_0_23"/>
          <p:cNvSpPr txBox="1">
            <a:spLocks noGrp="1"/>
          </p:cNvSpPr>
          <p:nvPr>
            <p:ph type="body" idx="1"/>
          </p:nvPr>
        </p:nvSpPr>
        <p:spPr>
          <a:xfrm>
            <a:off x="848025" y="670625"/>
            <a:ext cx="4676400" cy="4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"name": "day01",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"version": "1.0.0",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"main": "app.js",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"scripts": {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"dev": "nodemon app.js",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"test": "echo \"Error: no test specified\" &amp;&amp; exit 1"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},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"keywords": [],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"author": "",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"license": "ISC",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"description": "",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"dependencies": {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"body-parser": "^1.20.2",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"cors": "^2.8.5",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"ejs": "^3.1.10",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"express": "^4.19.2",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  "serve-static": "^1.15.0"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  }</a:t>
            </a: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59999"/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553" name="Google Shape;553;g2f49febd6f9_0_23"/>
          <p:cNvSpPr txBox="1"/>
          <p:nvPr/>
        </p:nvSpPr>
        <p:spPr>
          <a:xfrm>
            <a:off x="768150" y="208925"/>
            <a:ext cx="59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의존성 모듈 설치 후 package.json 내용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59" name="Google Shape;559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/>
              <a:t>express() 메소드를 호출하여 만든 </a:t>
            </a:r>
            <a:r>
              <a:rPr lang="en-US" sz="1600" b="1"/>
              <a:t>app 객체의 주요 메소드</a:t>
            </a:r>
            <a:endParaRPr sz="1600" b="1"/>
          </a:p>
        </p:txBody>
      </p:sp>
      <p:sp>
        <p:nvSpPr>
          <p:cNvPr id="560" name="Google Shape;56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graphicFrame>
        <p:nvGraphicFramePr>
          <p:cNvPr id="561" name="Google Shape;561;p50"/>
          <p:cNvGraphicFramePr/>
          <p:nvPr/>
        </p:nvGraphicFramePr>
        <p:xfrm>
          <a:off x="914400" y="174068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8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메소드 이름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설명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chemeClr val="accent1"/>
                          </a:solidFill>
                        </a:rPr>
                        <a:t>set(name, value)</a:t>
                      </a:r>
                      <a:endParaRPr sz="1300" u="none" strike="noStrike" cap="none">
                        <a:solidFill>
                          <a:schemeClr val="accen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서버 설정을 위한 </a:t>
                      </a:r>
                      <a:r>
                        <a:rPr lang="en-US" sz="1400" b="1" u="none" strike="noStrike" cap="none"/>
                        <a:t>환경변수 속성</a:t>
                      </a:r>
                      <a:r>
                        <a:rPr lang="en-US" sz="1400" u="none" strike="noStrike" cap="none"/>
                        <a:t>을 지정한다. set() 메소드로 지정한 속성은</a:t>
                      </a:r>
                      <a:r>
                        <a:rPr lang="en-US" sz="1400" b="1" u="none" strike="noStrike" cap="none"/>
                        <a:t> get() 메소드로 꺼내어</a:t>
                      </a:r>
                      <a:r>
                        <a:rPr lang="en-US" sz="1400" u="none" strike="noStrike" cap="none"/>
                        <a:t> 확인할 수 있다.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strike="noStrike" cap="none">
                          <a:solidFill>
                            <a:srgbClr val="0C5ADB"/>
                          </a:solidFill>
                        </a:rPr>
                        <a:t>get(name)</a:t>
                      </a:r>
                      <a:endParaRPr sz="1300" u="none" strike="noStrike" cap="none">
                        <a:solidFill>
                          <a:srgbClr val="0C5ADB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서버 설정을 위해 환경변수 지정한 속성을 꺼내 옴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strike="noStrike" cap="none"/>
                        <a:t>use([path,]function[,function ...])</a:t>
                      </a:r>
                      <a:endParaRPr sz="13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A7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미들웨어 함수를 설정 할 때 사용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A7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u="none" strike="noStrike" cap="none"/>
                        <a:t>get([path,] function)</a:t>
                      </a:r>
                      <a:endParaRPr sz="13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/>
                        <a:t>특정 패스로 GET 요청된 정보를 처리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300" u="none" strike="noStrike" cap="none"/>
                        <a:t>post(</a:t>
                      </a:r>
                      <a:r>
                        <a:rPr lang="en-US" sz="1300" u="none" strike="noStrike" cap="none">
                          <a:solidFill>
                            <a:schemeClr val="dk1"/>
                          </a:solidFill>
                        </a:rPr>
                        <a:t>[path,] function</a:t>
                      </a:r>
                      <a:r>
                        <a:rPr lang="en-US" sz="1300" u="none" strike="noStrike" cap="none"/>
                        <a:t>)</a:t>
                      </a:r>
                      <a:endParaRPr sz="13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특정 패스로 POST 요청된 정보를 처리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</a:rPr>
                        <a:t>그외 put, delete, fetch 등의 메서드가 있음.</a:t>
                      </a:r>
                      <a:endParaRPr sz="14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67" name="Google Shape;56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5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미리 정해진 app 객체의 주요 속성</a:t>
            </a:r>
            <a:endParaRPr sz="16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app.set() 메소드의 속성 :</a:t>
            </a:r>
            <a:r>
              <a:rPr lang="en-US" sz="1200" b="1"/>
              <a:t> port, views, view engine</a:t>
            </a:r>
            <a:endParaRPr sz="1200" b="1"/>
          </a:p>
        </p:txBody>
      </p:sp>
      <p:sp>
        <p:nvSpPr>
          <p:cNvPr id="568" name="Google Shape;5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graphicFrame>
        <p:nvGraphicFramePr>
          <p:cNvPr id="569" name="Google Shape;569;p51"/>
          <p:cNvGraphicFramePr/>
          <p:nvPr/>
        </p:nvGraphicFramePr>
        <p:xfrm>
          <a:off x="1326776" y="190203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08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/>
                        <a:t>속성 이름</a:t>
                      </a:r>
                      <a:endParaRPr sz="900" b="1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b="1" u="none" strike="noStrike" cap="none"/>
                        <a:t>설명</a:t>
                      </a:r>
                      <a:endParaRPr sz="900" b="1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env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서버 모드를 설정.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views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뷰들이 들어 있는 폴더 또는 폴더 배열을 설정.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view engine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strike="noStrike" cap="none"/>
                        <a:t>디폴트로 사용할 뷰 엔진을 설정.</a:t>
                      </a:r>
                      <a:endParaRPr sz="9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0" name="Google Shape;570;p51"/>
          <p:cNvSpPr txBox="1"/>
          <p:nvPr/>
        </p:nvSpPr>
        <p:spPr>
          <a:xfrm>
            <a:off x="1337700" y="3076140"/>
            <a:ext cx="3449452" cy="183127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Express 기본 모듈 불러오기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express=require('express');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http=require('http');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익스프레스 객체 생성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app = </a:t>
            </a:r>
            <a:r>
              <a:rPr lang="en-US"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기본 포트를 app 객체에 속성으로 설정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// Express 서버 시작 - 익스프레스 객체를 서버 생성시 인자로 사용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http.createServer(</a:t>
            </a:r>
            <a:r>
              <a:rPr lang="en-US"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).listen(app.get('port'),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console.log('익스프레스 서버를 시작했습니다 : ' + app.get('port'));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4022" y="3093448"/>
            <a:ext cx="3321923" cy="59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77" name="Google Shape;577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서버 객체에 속성 설정 및 가져오기</a:t>
            </a:r>
            <a:endParaRPr sz="1600"/>
          </a:p>
        </p:txBody>
      </p:sp>
      <p:sp>
        <p:nvSpPr>
          <p:cNvPr id="578" name="Google Shape;57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grpSp>
        <p:nvGrpSpPr>
          <p:cNvPr id="579" name="Google Shape;579;p52"/>
          <p:cNvGrpSpPr/>
          <p:nvPr/>
        </p:nvGrpSpPr>
        <p:grpSpPr>
          <a:xfrm>
            <a:off x="1108545" y="1944112"/>
            <a:ext cx="6698143" cy="2348996"/>
            <a:chOff x="683568" y="1707654"/>
            <a:chExt cx="7992888" cy="2862318"/>
          </a:xfrm>
        </p:grpSpPr>
        <p:sp>
          <p:nvSpPr>
            <p:cNvPr id="580" name="Google Shape;580;p52"/>
            <p:cNvSpPr/>
            <p:nvPr/>
          </p:nvSpPr>
          <p:spPr>
            <a:xfrm>
              <a:off x="5652120" y="1707654"/>
              <a:ext cx="3024336" cy="286231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2"/>
            <p:cNvSpPr txBox="1"/>
            <p:nvPr/>
          </p:nvSpPr>
          <p:spPr>
            <a:xfrm>
              <a:off x="5681092" y="1707654"/>
              <a:ext cx="74090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 객체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6222266" y="2301720"/>
              <a:ext cx="1590094" cy="118116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port 속성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683568" y="1984653"/>
              <a:ext cx="2736304" cy="587097"/>
            </a:xfrm>
            <a:prstGeom prst="rect">
              <a:avLst/>
            </a:prstGeom>
            <a:solidFill>
              <a:srgbClr val="00B0F0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app.set('port', 3000)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683568" y="2895786"/>
              <a:ext cx="2736304" cy="587097"/>
            </a:xfrm>
            <a:prstGeom prst="rect">
              <a:avLst/>
            </a:prstGeom>
            <a:solidFill>
              <a:srgbClr val="00B0F0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app.get('port')</a:t>
              </a:r>
              <a:endPara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5" name="Google Shape;585;p52"/>
            <p:cNvCxnSpPr>
              <a:stCxn id="583" idx="3"/>
            </p:cNvCxnSpPr>
            <p:nvPr/>
          </p:nvCxnSpPr>
          <p:spPr>
            <a:xfrm>
              <a:off x="3419872" y="2278202"/>
              <a:ext cx="22611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86" name="Google Shape;586;p52"/>
            <p:cNvCxnSpPr>
              <a:stCxn id="580" idx="1"/>
            </p:cNvCxnSpPr>
            <p:nvPr/>
          </p:nvCxnSpPr>
          <p:spPr>
            <a:xfrm rot="10800000">
              <a:off x="3419820" y="3138813"/>
              <a:ext cx="2232300" cy="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587" name="Google Shape;587;p52"/>
            <p:cNvSpPr txBox="1"/>
            <p:nvPr/>
          </p:nvSpPr>
          <p:spPr>
            <a:xfrm>
              <a:off x="3779915" y="1977696"/>
              <a:ext cx="1590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set으로 설정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2"/>
            <p:cNvSpPr txBox="1"/>
            <p:nvPr/>
          </p:nvSpPr>
          <p:spPr>
            <a:xfrm>
              <a:off x="3779917" y="2829499"/>
              <a:ext cx="1590000" cy="3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get으로 가져오기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Google Shape;589;p52"/>
          <p:cNvSpPr txBox="1"/>
          <p:nvPr/>
        </p:nvSpPr>
        <p:spPr>
          <a:xfrm>
            <a:off x="763175" y="3831925"/>
            <a:ext cx="4575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 server = http.createServer(app);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app.get(</a:t>
            </a:r>
            <a:r>
              <a:rPr lang="en-US" sz="105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'port'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function() {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console.log(`Express 서버가 ${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app.get(</a:t>
            </a:r>
            <a:r>
              <a:rPr lang="en-US" sz="1050" b="0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'port'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}번 포트에서 시작됨`);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595" name="Google Shape;595;p53"/>
          <p:cNvSpPr txBox="1">
            <a:spLocks noGrp="1"/>
          </p:cNvSpPr>
          <p:nvPr>
            <p:ph type="body" idx="1"/>
          </p:nvPr>
        </p:nvSpPr>
        <p:spPr>
          <a:xfrm>
            <a:off x="583800" y="1152475"/>
            <a:ext cx="8031600" cy="23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view engine 속성 (실제로 서버에서 실행 되는 코드)</a:t>
            </a:r>
            <a:endParaRPr sz="20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뷰 엔진을 설정 하는 것으로 </a:t>
            </a:r>
            <a:r>
              <a:rPr lang="en-US" b="1"/>
              <a:t>ejs</a:t>
            </a:r>
            <a:r>
              <a:rPr lang="en-US"/>
              <a:t>나 </a:t>
            </a:r>
            <a:r>
              <a:rPr lang="en-US" b="1"/>
              <a:t>pug</a:t>
            </a:r>
            <a:r>
              <a:rPr lang="en-US"/>
              <a:t>를 많이 사용.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뷰 엔진은 사용자 화면에 보여지는 뷰 화면의 템플릿이다.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뷰 엔진에 대해서는 뒤에서 자세히 다룬다.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참고로 ejs는 </a:t>
            </a:r>
            <a:r>
              <a:rPr lang="en-US" sz="1400" b="1"/>
              <a:t>Servlet 기술의 JSP</a:t>
            </a:r>
            <a:r>
              <a:rPr lang="en-US" sz="1400"/>
              <a:t> 템플릿과 유사한 모양을 하고 있습니다.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그리고 ejs는 </a:t>
            </a:r>
            <a:r>
              <a:rPr lang="en-US" sz="1400" b="1"/>
              <a:t>언더스코어</a:t>
            </a:r>
            <a:r>
              <a:rPr lang="en-US" sz="1400"/>
              <a:t> 라이브러리의 </a:t>
            </a:r>
            <a:r>
              <a:rPr lang="en-US" sz="1400" b="1"/>
              <a:t>템플릿</a:t>
            </a:r>
            <a:r>
              <a:rPr lang="en-US" sz="1400"/>
              <a:t>과 비슷한 구조를 하고 있습니다. </a:t>
            </a:r>
            <a:endParaRPr sz="1400"/>
          </a:p>
        </p:txBody>
      </p:sp>
      <p:sp>
        <p:nvSpPr>
          <p:cNvPr id="596" name="Google Shape;59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602" name="Google Shape;602;p54"/>
          <p:cNvSpPr txBox="1">
            <a:spLocks noGrp="1"/>
          </p:cNvSpPr>
          <p:nvPr>
            <p:ph type="body" idx="1"/>
          </p:nvPr>
        </p:nvSpPr>
        <p:spPr>
          <a:xfrm>
            <a:off x="311700" y="1118425"/>
            <a:ext cx="85206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미들웨어(Filter)로 클라이언트에 응답 보내기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익스프레스에서 미들웨어를 사용하는 방식 - 순차적 실행(라우팅)</a:t>
            </a:r>
            <a:endParaRPr sz="1200"/>
          </a:p>
        </p:txBody>
      </p:sp>
      <p:sp>
        <p:nvSpPr>
          <p:cNvPr id="603" name="Google Shape;60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grpSp>
        <p:nvGrpSpPr>
          <p:cNvPr id="604" name="Google Shape;604;p54"/>
          <p:cNvGrpSpPr/>
          <p:nvPr/>
        </p:nvGrpSpPr>
        <p:grpSpPr>
          <a:xfrm>
            <a:off x="888712" y="2193433"/>
            <a:ext cx="7364018" cy="2508100"/>
            <a:chOff x="-355948" y="2420888"/>
            <a:chExt cx="8719592" cy="4032448"/>
          </a:xfrm>
        </p:grpSpPr>
        <p:sp>
          <p:nvSpPr>
            <p:cNvPr id="605" name="Google Shape;605;p54"/>
            <p:cNvSpPr/>
            <p:nvPr/>
          </p:nvSpPr>
          <p:spPr>
            <a:xfrm>
              <a:off x="1043608" y="2420888"/>
              <a:ext cx="2232248" cy="360040"/>
            </a:xfrm>
            <a:prstGeom prst="rect">
              <a:avLst/>
            </a:prstGeom>
            <a:solidFill>
              <a:srgbClr val="92D050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클라이언트 요청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1043608" y="3212976"/>
              <a:ext cx="2232248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#0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1043608" y="3861048"/>
              <a:ext cx="2232248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#1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4"/>
            <p:cNvSpPr/>
            <p:nvPr/>
          </p:nvSpPr>
          <p:spPr>
            <a:xfrm>
              <a:off x="1043608" y="4509120"/>
              <a:ext cx="2232248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#...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4"/>
            <p:cNvSpPr/>
            <p:nvPr/>
          </p:nvSpPr>
          <p:spPr>
            <a:xfrm>
              <a:off x="1043608" y="6093296"/>
              <a:ext cx="2232248" cy="360040"/>
            </a:xfrm>
            <a:prstGeom prst="rect">
              <a:avLst/>
            </a:prstGeom>
            <a:solidFill>
              <a:srgbClr val="92D050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클라이언트 응답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539552" y="5301208"/>
              <a:ext cx="1425972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요청패턴 /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2356508" y="5301208"/>
              <a:ext cx="1930028" cy="360040"/>
            </a:xfrm>
            <a:prstGeom prst="rect">
              <a:avLst/>
            </a:prstGeom>
            <a:solidFill>
              <a:srgbClr val="0070C0"/>
            </a:solidFill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요청패턴 /users</a:t>
              </a: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4"/>
            <p:cNvSpPr/>
            <p:nvPr/>
          </p:nvSpPr>
          <p:spPr>
            <a:xfrm>
              <a:off x="1964240" y="3573016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4"/>
            <p:cNvSpPr/>
            <p:nvPr/>
          </p:nvSpPr>
          <p:spPr>
            <a:xfrm>
              <a:off x="1964240" y="4239828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4"/>
            <p:cNvSpPr/>
            <p:nvPr/>
          </p:nvSpPr>
          <p:spPr>
            <a:xfrm>
              <a:off x="827584" y="3068960"/>
              <a:ext cx="2639516" cy="1909440"/>
            </a:xfrm>
            <a:prstGeom prst="rect">
              <a:avLst/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4"/>
            <p:cNvSpPr/>
            <p:nvPr/>
          </p:nvSpPr>
          <p:spPr>
            <a:xfrm>
              <a:off x="451260" y="5075814"/>
              <a:ext cx="3976724" cy="845474"/>
            </a:xfrm>
            <a:prstGeom prst="rect">
              <a:avLst/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4"/>
            <p:cNvSpPr txBox="1"/>
            <p:nvPr/>
          </p:nvSpPr>
          <p:spPr>
            <a:xfrm>
              <a:off x="-262406" y="3849292"/>
              <a:ext cx="994800" cy="40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미들웨어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4"/>
            <p:cNvSpPr txBox="1"/>
            <p:nvPr/>
          </p:nvSpPr>
          <p:spPr>
            <a:xfrm>
              <a:off x="-355948" y="5335144"/>
              <a:ext cx="748800" cy="408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라우터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5771356" y="2902260"/>
              <a:ext cx="2592288" cy="3213720"/>
            </a:xfrm>
            <a:prstGeom prst="rect">
              <a:avLst/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4"/>
            <p:cNvSpPr txBox="1"/>
            <p:nvPr/>
          </p:nvSpPr>
          <p:spPr>
            <a:xfrm>
              <a:off x="5771346" y="2909340"/>
              <a:ext cx="11574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 객체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4"/>
            <p:cNvSpPr/>
            <p:nvPr/>
          </p:nvSpPr>
          <p:spPr>
            <a:xfrm>
              <a:off x="5927762" y="3861048"/>
              <a:ext cx="2232248" cy="36004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미들웨어 설정</a:t>
              </a:r>
              <a:endParaRPr sz="105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5931730" y="5318531"/>
              <a:ext cx="2232248" cy="36004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2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라우터 설정</a:t>
              </a:r>
              <a:endParaRPr sz="105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2" name="Google Shape;622;p54"/>
            <p:cNvCxnSpPr>
              <a:endCxn id="606" idx="3"/>
            </p:cNvCxnSpPr>
            <p:nvPr/>
          </p:nvCxnSpPr>
          <p:spPr>
            <a:xfrm rot="10800000">
              <a:off x="3275856" y="3392996"/>
              <a:ext cx="2448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23" name="Google Shape;623;p54"/>
            <p:cNvCxnSpPr>
              <a:endCxn id="607" idx="3"/>
            </p:cNvCxnSpPr>
            <p:nvPr/>
          </p:nvCxnSpPr>
          <p:spPr>
            <a:xfrm rot="10800000">
              <a:off x="3275856" y="4041068"/>
              <a:ext cx="2448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24" name="Google Shape;624;p54"/>
            <p:cNvCxnSpPr>
              <a:endCxn id="608" idx="3"/>
            </p:cNvCxnSpPr>
            <p:nvPr/>
          </p:nvCxnSpPr>
          <p:spPr>
            <a:xfrm rot="10800000">
              <a:off x="3275856" y="4689140"/>
              <a:ext cx="2448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25" name="Google Shape;625;p54"/>
            <p:cNvCxnSpPr/>
            <p:nvPr/>
          </p:nvCxnSpPr>
          <p:spPr>
            <a:xfrm flipH="1">
              <a:off x="4427984" y="5481228"/>
              <a:ext cx="1296144" cy="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626" name="Google Shape;626;p54"/>
            <p:cNvSpPr txBox="1"/>
            <p:nvPr/>
          </p:nvSpPr>
          <p:spPr>
            <a:xfrm>
              <a:off x="4110512" y="3068946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app.use()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4"/>
            <p:cNvSpPr txBox="1"/>
            <p:nvPr/>
          </p:nvSpPr>
          <p:spPr>
            <a:xfrm>
              <a:off x="4154828" y="3667258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app.use()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4"/>
            <p:cNvSpPr txBox="1"/>
            <p:nvPr/>
          </p:nvSpPr>
          <p:spPr>
            <a:xfrm>
              <a:off x="4148963" y="4265530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app.use()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4"/>
            <p:cNvSpPr txBox="1"/>
            <p:nvPr/>
          </p:nvSpPr>
          <p:spPr>
            <a:xfrm>
              <a:off x="4724839" y="5083215"/>
              <a:ext cx="92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app.get()</a:t>
              </a: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1964240" y="5824004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2386980" y="4941168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1594892" y="4941168"/>
              <a:ext cx="390984" cy="26929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1964240" y="2780928"/>
              <a:ext cx="390984" cy="43204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4"/>
            <p:cNvSpPr txBox="1"/>
            <p:nvPr/>
          </p:nvSpPr>
          <p:spPr>
            <a:xfrm>
              <a:off x="2591649" y="3523006"/>
              <a:ext cx="7410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next()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4"/>
            <p:cNvSpPr txBox="1"/>
            <p:nvPr/>
          </p:nvSpPr>
          <p:spPr>
            <a:xfrm>
              <a:off x="2591648" y="4149091"/>
              <a:ext cx="74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next()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4"/>
            <p:cNvSpPr txBox="1"/>
            <p:nvPr/>
          </p:nvSpPr>
          <p:spPr>
            <a:xfrm>
              <a:off x="2602987" y="4787877"/>
              <a:ext cx="7488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next()</a:t>
              </a:r>
              <a:endParaRPr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642" name="Google Shape;642;p55"/>
          <p:cNvSpPr txBox="1">
            <a:spLocks noGrp="1"/>
          </p:cNvSpPr>
          <p:nvPr>
            <p:ph type="body" idx="1"/>
          </p:nvPr>
        </p:nvSpPr>
        <p:spPr>
          <a:xfrm>
            <a:off x="589606" y="1159063"/>
            <a:ext cx="4591994" cy="7055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익스프레스 미들웨어와 라우터 사용 방식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use() 함수를 이용해서 미들웨어 등록.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100"/>
          </a:p>
        </p:txBody>
      </p:sp>
      <p:sp>
        <p:nvSpPr>
          <p:cNvPr id="643" name="Google Shape;643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644" name="Google Shape;64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0211" y="1159063"/>
            <a:ext cx="32004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9176" y="2031690"/>
            <a:ext cx="3200400" cy="69881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5"/>
          <p:cNvSpPr txBox="1"/>
          <p:nvPr/>
        </p:nvSpPr>
        <p:spPr>
          <a:xfrm>
            <a:off x="1113861" y="2031690"/>
            <a:ext cx="42738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app.use(</a:t>
            </a: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function(req, res, next) {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처리함.');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50" b="0" i="0" u="none" strike="noStrike" cap="none">
                <a:solidFill>
                  <a:srgbClr val="999988"/>
                </a:solidFill>
                <a:latin typeface="Arial"/>
                <a:ea typeface="Arial"/>
                <a:cs typeface="Arial"/>
                <a:sym typeface="Arial"/>
              </a:rPr>
              <a:t>// res.end('&lt;h1&gt;Express 서버에서 응답한 결과입니다.&lt;/h1&gt;');</a:t>
            </a:r>
            <a:endParaRPr sz="1050" b="0" i="0" u="none" strike="noStrike" cap="none">
              <a:solidFill>
                <a:srgbClr val="99998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    next();</a:t>
            </a:r>
            <a:endParaRPr sz="105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-US" sz="105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http.createServer(app).listen(3000,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console.log('Express 서버가 3000번 포트에서 시작됨');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노드의 아키텍처</a:t>
            </a:r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V8엔진에서 동작하는 노드의 아키텍처</a:t>
            </a:r>
            <a:endParaRPr sz="18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5332" y="1850223"/>
            <a:ext cx="6322058" cy="302433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f49febd6f9_0_38"/>
          <p:cNvSpPr txBox="1">
            <a:spLocks noGrp="1"/>
          </p:cNvSpPr>
          <p:nvPr>
            <p:ph type="body" idx="1"/>
          </p:nvPr>
        </p:nvSpPr>
        <p:spPr>
          <a:xfrm>
            <a:off x="927925" y="344125"/>
            <a:ext cx="5733300" cy="45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http = require("http");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express = require("express");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app = express();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app.set('port', 3000);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app.use((req, res, next)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전체 요청에 적용 될 한글 처리 기능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res.writeHead(200, {"Content-Type":"text/html; charset=UTF-8"});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console.log("전체 미들웨어 호출");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//res.end("&lt;h1&gt;Hello nodejs&lt;/h1&gt;");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다음 요청 실행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next();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app.use("/", (req, res, next)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console.log("/ 요청 미들웨어 호출");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// 다음 요청 실행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next();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app.get("/", (req, res) =&gt;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console.log("Get / 요청 실행");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res.end("&lt;h1&gt;안녕 세계&lt;/h1&gt;");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})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const server = http.createServer(app);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server.listen(app.get('port'), ()=&gt;{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    console.log(`서버 실행 중&gt;&gt;&gt; http://localhost:${app.get('port')}`);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-US"/>
              <a:t>});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서버 시작</a:t>
            </a:r>
            <a:endParaRPr/>
          </a:p>
        </p:txBody>
      </p:sp>
      <p:sp>
        <p:nvSpPr>
          <p:cNvPr id="657" name="Google Shape;657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861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 sz="1600"/>
              <a:t>express로 웹서버 생성 시 기본 구성</a:t>
            </a:r>
            <a:endParaRPr sz="1600"/>
          </a:p>
          <a:p>
            <a:pPr marL="914400" lvl="1" indent="-2908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4"/>
              <a:buChar char="○"/>
            </a:pPr>
            <a:r>
              <a:rPr lang="en-US" sz="1200"/>
              <a:t>use()함수를 이용해서 미들웨어 등록.</a:t>
            </a: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658" name="Google Shape;65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grpSp>
        <p:nvGrpSpPr>
          <p:cNvPr id="659" name="Google Shape;659;p56"/>
          <p:cNvGrpSpPr/>
          <p:nvPr/>
        </p:nvGrpSpPr>
        <p:grpSpPr>
          <a:xfrm>
            <a:off x="1291644" y="2117449"/>
            <a:ext cx="7137276" cy="2369265"/>
            <a:chOff x="446534" y="1707654"/>
            <a:chExt cx="8430517" cy="3024336"/>
          </a:xfrm>
        </p:grpSpPr>
        <p:sp>
          <p:nvSpPr>
            <p:cNvPr id="660" name="Google Shape;660;p56"/>
            <p:cNvSpPr/>
            <p:nvPr/>
          </p:nvSpPr>
          <p:spPr>
            <a:xfrm>
              <a:off x="5436096" y="1707654"/>
              <a:ext cx="2376264" cy="432048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express 모듈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5436096" y="2463738"/>
              <a:ext cx="2376264" cy="432048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 객체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3779912" y="3219822"/>
              <a:ext cx="4032448" cy="1512168"/>
            </a:xfrm>
            <a:prstGeom prst="rect">
              <a:avLst/>
            </a:prstGeom>
            <a:noFill/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5004048" y="4083918"/>
              <a:ext cx="2376264" cy="43204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미들웨어 함수 #0</a:t>
              </a: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6"/>
            <p:cNvSpPr txBox="1"/>
            <p:nvPr/>
          </p:nvSpPr>
          <p:spPr>
            <a:xfrm>
              <a:off x="5579422" y="3219814"/>
              <a:ext cx="13314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createServer(app)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6"/>
            <p:cNvSpPr/>
            <p:nvPr/>
          </p:nvSpPr>
          <p:spPr>
            <a:xfrm rot="-5400000">
              <a:off x="3689902" y="3075806"/>
              <a:ext cx="324036" cy="720080"/>
            </a:xfrm>
            <a:prstGeom prst="can">
              <a:avLst>
                <a:gd name="adj" fmla="val 25000"/>
              </a:avLst>
            </a:prstGeom>
            <a:solidFill>
              <a:srgbClr val="FF0000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6"/>
            <p:cNvSpPr txBox="1"/>
            <p:nvPr/>
          </p:nvSpPr>
          <p:spPr>
            <a:xfrm>
              <a:off x="3563898" y="3273841"/>
              <a:ext cx="795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3000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4211960" y="3543858"/>
              <a:ext cx="931540" cy="648072"/>
            </a:xfrm>
            <a:prstGeom prst="ellipse">
              <a:avLst/>
            </a:prstGeom>
            <a:gradFill>
              <a:gsLst>
                <a:gs pos="0">
                  <a:srgbClr val="FFD17D"/>
                </a:gs>
                <a:gs pos="35000">
                  <a:srgbClr val="FFDCA3"/>
                </a:gs>
                <a:gs pos="100000">
                  <a:srgbClr val="FFF1D8"/>
                </a:gs>
              </a:gsLst>
              <a:lin ang="16200000" scaled="0"/>
            </a:gradFill>
            <a:ln w="9525" cap="flat" cmpd="sng">
              <a:solidFill>
                <a:srgbClr val="FDA739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686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1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WEB</a:t>
              </a:r>
              <a:endParaRPr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8" name="Google Shape;668;p56"/>
            <p:cNvCxnSpPr>
              <a:stCxn id="667" idx="6"/>
              <a:endCxn id="663" idx="0"/>
            </p:cNvCxnSpPr>
            <p:nvPr/>
          </p:nvCxnSpPr>
          <p:spPr>
            <a:xfrm>
              <a:off x="5143500" y="3867894"/>
              <a:ext cx="1048800" cy="216000"/>
            </a:xfrm>
            <a:prstGeom prst="bentConnector2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69" name="Google Shape;669;p56"/>
            <p:cNvCxnSpPr>
              <a:stCxn id="663" idx="2"/>
              <a:endCxn id="665" idx="2"/>
            </p:cNvCxnSpPr>
            <p:nvPr/>
          </p:nvCxnSpPr>
          <p:spPr>
            <a:xfrm rot="5400000" flipH="1">
              <a:off x="4563030" y="2886816"/>
              <a:ext cx="918000" cy="2340300"/>
            </a:xfrm>
            <a:prstGeom prst="curvedConnector3">
              <a:avLst>
                <a:gd name="adj1" fmla="val -146545"/>
              </a:avLst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670" name="Google Shape;670;p56"/>
            <p:cNvSpPr/>
            <p:nvPr/>
          </p:nvSpPr>
          <p:spPr>
            <a:xfrm>
              <a:off x="446534" y="3194112"/>
              <a:ext cx="2448272" cy="839285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클라이언트 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(웹 브라우저)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1" name="Google Shape;671;p56"/>
            <p:cNvCxnSpPr/>
            <p:nvPr/>
          </p:nvCxnSpPr>
          <p:spPr>
            <a:xfrm>
              <a:off x="2894806" y="3349262"/>
              <a:ext cx="597074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672" name="Google Shape;672;p56"/>
            <p:cNvCxnSpPr/>
            <p:nvPr/>
          </p:nvCxnSpPr>
          <p:spPr>
            <a:xfrm rot="10800000">
              <a:off x="2894806" y="3489852"/>
              <a:ext cx="597074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673" name="Google Shape;673;p56"/>
            <p:cNvSpPr txBox="1"/>
            <p:nvPr/>
          </p:nvSpPr>
          <p:spPr>
            <a:xfrm>
              <a:off x="2969309" y="3071645"/>
              <a:ext cx="597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6"/>
            <p:cNvSpPr txBox="1"/>
            <p:nvPr/>
          </p:nvSpPr>
          <p:spPr>
            <a:xfrm>
              <a:off x="2988386" y="3498088"/>
              <a:ext cx="597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6"/>
            <p:cNvSpPr txBox="1"/>
            <p:nvPr/>
          </p:nvSpPr>
          <p:spPr>
            <a:xfrm>
              <a:off x="5796148" y="3651872"/>
              <a:ext cx="1173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(2)미들웨어 요청</a:t>
              </a:r>
              <a:endParaRPr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6"/>
            <p:cNvSpPr txBox="1"/>
            <p:nvPr/>
          </p:nvSpPr>
          <p:spPr>
            <a:xfrm>
              <a:off x="7722351" y="3397596"/>
              <a:ext cx="1154700" cy="4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(1)use()로</a:t>
              </a:r>
              <a:endParaRPr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미들웨어 등록</a:t>
              </a:r>
              <a:endParaRPr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7" name="Google Shape;677;p56"/>
            <p:cNvCxnSpPr>
              <a:stCxn id="661" idx="3"/>
              <a:endCxn id="663" idx="3"/>
            </p:cNvCxnSpPr>
            <p:nvPr/>
          </p:nvCxnSpPr>
          <p:spPr>
            <a:xfrm flipH="1">
              <a:off x="7380360" y="2679762"/>
              <a:ext cx="432000" cy="1620300"/>
            </a:xfrm>
            <a:prstGeom prst="bentConnector3">
              <a:avLst>
                <a:gd name="adj1" fmla="val -365839"/>
              </a:avLst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678" name="Google Shape;678;p56"/>
            <p:cNvSpPr txBox="1"/>
            <p:nvPr/>
          </p:nvSpPr>
          <p:spPr>
            <a:xfrm>
              <a:off x="4060569" y="4354914"/>
              <a:ext cx="5214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응답</a:t>
              </a:r>
              <a:endParaRPr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9" name="Google Shape;679;p56"/>
            <p:cNvCxnSpPr>
              <a:stCxn id="660" idx="2"/>
              <a:endCxn id="661" idx="0"/>
            </p:cNvCxnSpPr>
            <p:nvPr/>
          </p:nvCxnSpPr>
          <p:spPr>
            <a:xfrm>
              <a:off x="6624228" y="2139702"/>
              <a:ext cx="0" cy="32400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680" name="Google Shape;680;p56"/>
            <p:cNvCxnSpPr/>
            <p:nvPr/>
          </p:nvCxnSpPr>
          <p:spPr>
            <a:xfrm>
              <a:off x="6588224" y="2895786"/>
              <a:ext cx="0" cy="309030"/>
            </a:xfrm>
            <a:prstGeom prst="straightConnector1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681" name="Google Shape;681;p56"/>
            <p:cNvSpPr txBox="1"/>
            <p:nvPr/>
          </p:nvSpPr>
          <p:spPr>
            <a:xfrm>
              <a:off x="6672951" y="2186306"/>
              <a:ext cx="10488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express()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6"/>
            <p:cNvSpPr txBox="1"/>
            <p:nvPr/>
          </p:nvSpPr>
          <p:spPr>
            <a:xfrm>
              <a:off x="7011743" y="2965984"/>
              <a:ext cx="648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웹 서버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여러 개의 미들웨어를 등록</a:t>
            </a:r>
            <a:endParaRPr/>
          </a:p>
        </p:txBody>
      </p:sp>
      <p:sp>
        <p:nvSpPr>
          <p:cNvPr id="688" name="Google Shape;688;p57"/>
          <p:cNvSpPr txBox="1">
            <a:spLocks noGrp="1"/>
          </p:cNvSpPr>
          <p:nvPr>
            <p:ph type="body" idx="1"/>
          </p:nvPr>
        </p:nvSpPr>
        <p:spPr>
          <a:xfrm>
            <a:off x="607536" y="1161440"/>
            <a:ext cx="4950582" cy="5508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여러개의 미들웨어를 등록하여 여러가지 기능을 수행</a:t>
            </a:r>
            <a:endParaRPr sz="11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next() 메소드를 호출하여 다음 미들웨어로 처리 결과를 넘긴다.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689" name="Google Shape;68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690" name="Google Shape;69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4282" y="1811759"/>
            <a:ext cx="2519082" cy="846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4684" y="2800091"/>
            <a:ext cx="3358680" cy="76366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7"/>
          <p:cNvSpPr txBox="1"/>
          <p:nvPr/>
        </p:nvSpPr>
        <p:spPr>
          <a:xfrm>
            <a:off x="1235805" y="1891554"/>
            <a:ext cx="42177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처리함');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//res.writeHead('200', {'Content-Type':'text/html;charset=utf8'});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// 미들웨어에서 res.end()를 하면 요청 결과에서 end() 에러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//res.end("&lt;h1&gt;Express 서버에서 응답한 결과입니다.&lt;/h1&gt;");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req.user = 'mike';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900" b="1" i="0" u="none" strike="noStrike" cap="none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next();</a:t>
            </a:r>
            <a:endParaRPr sz="1400" b="1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app.use('/', 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console.log('두번째 미들웨어에서 요청을 처리함.');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{'Content-Type':"text/html;charset=utf8"});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res.end('&lt;h1&gt;Express 서버에서 ' + req.user + '가 응답한 결과입니다.&lt;/h1&gt;');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Express 요청 객체와 응답 객체</a:t>
            </a:r>
            <a:endParaRPr/>
          </a:p>
        </p:txBody>
      </p:sp>
      <p:sp>
        <p:nvSpPr>
          <p:cNvPr id="698" name="Google Shape;698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8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lang="en-US" sz="1200"/>
              <a:t>익스프레스에서 기본적으로 사용되는 요청 객체와 응답 객체는 http 모듈에서 사용하는 객체들과 동일하다.</a:t>
            </a:r>
            <a:endParaRPr/>
          </a:p>
          <a:p>
            <a:pPr marL="45720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lang="en-US" sz="1200" b="1"/>
              <a:t>익스프레스에서 추가로 사용할 수 있는 응답 객체의 메소드</a:t>
            </a:r>
            <a:endParaRPr sz="1200" b="1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8571"/>
              <a:buNone/>
            </a:pPr>
            <a:endParaRPr sz="1400"/>
          </a:p>
        </p:txBody>
      </p:sp>
      <p:sp>
        <p:nvSpPr>
          <p:cNvPr id="699" name="Google Shape;6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graphicFrame>
        <p:nvGraphicFramePr>
          <p:cNvPr id="700" name="Google Shape;700;p58"/>
          <p:cNvGraphicFramePr/>
          <p:nvPr/>
        </p:nvGraphicFramePr>
        <p:xfrm>
          <a:off x="899592" y="208569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73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메소드 이름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send([body])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클라이언트로 데이터를 보냄.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HTML, Buffer, JSON, JSON 배열 등.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status(code)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HTTP 상태 코드 반환.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end() 또는 send()와 같은 전송 메소드에 의해 전송 가능.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sendStatus(statusCode)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HTTP 상태코드 반환.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상태코드는 상태 메시지와 함께 전송 됨.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redirect([status] path)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웹 페이지를 새로운 경로로 갱신.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render(view[, locals][,callback])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뷰엔진을 이용한 문서 생성 후 전송.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웹 서버에서 JSON 객체 응답</a:t>
            </a:r>
            <a:endParaRPr/>
          </a:p>
        </p:txBody>
      </p:sp>
      <p:sp>
        <p:nvSpPr>
          <p:cNvPr id="706" name="Google Shape;706;p59"/>
          <p:cNvSpPr txBox="1">
            <a:spLocks noGrp="1"/>
          </p:cNvSpPr>
          <p:nvPr>
            <p:ph type="body" idx="1"/>
          </p:nvPr>
        </p:nvSpPr>
        <p:spPr>
          <a:xfrm>
            <a:off x="580641" y="1224458"/>
            <a:ext cx="4036182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요청을 처리함.');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</a:t>
            </a:r>
            <a:r>
              <a:rPr lang="en-US" sz="1000" b="1">
                <a:solidFill>
                  <a:schemeClr val="dk1"/>
                </a:solidFill>
              </a:rPr>
              <a:t>send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000">
                <a:solidFill>
                  <a:srgbClr val="E50000"/>
                </a:solidFill>
                <a:latin typeface="Arial"/>
                <a:ea typeface="Arial"/>
                <a:cs typeface="Arial"/>
                <a:sym typeface="Arial"/>
              </a:rPr>
              <a:t>{name:'방탄소년단', age:25}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console.log('웹 서버가 시작 되었습니다. %d', app.get('port'));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00"/>
          </a:p>
        </p:txBody>
      </p:sp>
      <p:sp>
        <p:nvSpPr>
          <p:cNvPr id="707" name="Google Shape;707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pic>
        <p:nvPicPr>
          <p:cNvPr id="708" name="Google Shape;70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049" y="1761660"/>
            <a:ext cx="3740663" cy="16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9"/>
          <p:cNvSpPr txBox="1"/>
          <p:nvPr/>
        </p:nvSpPr>
        <p:spPr>
          <a:xfrm>
            <a:off x="5004049" y="1151626"/>
            <a:ext cx="2839692" cy="40011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 데이터만 받아 와서 게시물을 보여 줄 때 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데이터만 업데이트하는 것이 효율적이다.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9"/>
          <p:cNvSpPr txBox="1"/>
          <p:nvPr/>
        </p:nvSpPr>
        <p:spPr>
          <a:xfrm>
            <a:off x="5004049" y="3592788"/>
            <a:ext cx="2969949" cy="101566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res.status(403).send('Forbidden')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혹은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res.sendStatus(403)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status()메소드는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상태코드 작성 기능만 있다.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res.redirect([status,] path)</a:t>
            </a:r>
            <a:endParaRPr/>
          </a:p>
        </p:txBody>
      </p:sp>
      <p:sp>
        <p:nvSpPr>
          <p:cNvPr id="716" name="Google Shape;716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69147" cy="5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웹 페이지 경로를 강제로 이동시킵니다.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" name="Google Shape;7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718" name="Google Shape;718;p60"/>
          <p:cNvSpPr txBox="1"/>
          <p:nvPr/>
        </p:nvSpPr>
        <p:spPr>
          <a:xfrm>
            <a:off x="880501" y="1920552"/>
            <a:ext cx="4731405" cy="2723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 함.');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res.redirect('http://google.co.kr');</a:t>
            </a:r>
            <a:endParaRPr sz="105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되었습니다. %d', app.get('port'));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8893" y="1920552"/>
            <a:ext cx="4048021" cy="1941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요청객체</a:t>
            </a:r>
            <a:r>
              <a:rPr lang="en-US" sz="4000"/>
              <a:t> </a:t>
            </a:r>
            <a:r>
              <a:rPr lang="en-US" sz="3600"/>
              <a:t>추가</a:t>
            </a:r>
            <a:r>
              <a:rPr lang="en-US" sz="4000"/>
              <a:t> </a:t>
            </a:r>
            <a:r>
              <a:rPr lang="en-US"/>
              <a:t>헤더 </a:t>
            </a:r>
            <a:r>
              <a:rPr lang="en-US" sz="3600"/>
              <a:t>및</a:t>
            </a:r>
            <a:r>
              <a:rPr lang="en-US"/>
              <a:t> 파라미터</a:t>
            </a:r>
            <a:endParaRPr/>
          </a:p>
        </p:txBody>
      </p:sp>
      <p:sp>
        <p:nvSpPr>
          <p:cNvPr id="725" name="Google Shape;725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익스프레스에서 요청객체에 추가한 헤더와 파라미터</a:t>
            </a:r>
            <a:endParaRPr/>
          </a:p>
        </p:txBody>
      </p:sp>
      <p:sp>
        <p:nvSpPr>
          <p:cNvPr id="726" name="Google Shape;7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graphicFrame>
        <p:nvGraphicFramePr>
          <p:cNvPr id="727" name="Google Shape;727;p61"/>
          <p:cNvGraphicFramePr/>
          <p:nvPr/>
        </p:nvGraphicFramePr>
        <p:xfrm>
          <a:off x="827579" y="168644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{41CED5A3-740D-4506-9C21-2A70F6AF96A8}</a:tableStyleId>
              </a:tblPr>
              <a:tblGrid>
                <a:gridCol w="228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추가한 정보</a:t>
                      </a:r>
                      <a:endParaRPr sz="1000" b="1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/>
                        <a:t>설명</a:t>
                      </a:r>
                      <a:endParaRPr sz="1000" b="1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query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GET 방식으로 전송한 요청 파라미터. 쿼리스트링 (주소 뒤에 ?뒤에 추가 되는 방식)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ex) req.query.name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body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POST 방식으로 전송한 요청 파라미터.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body-parser와 같은 외장모듈과 함께 사용.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ex) req.body.name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header(name)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헤더정보.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params</a:t>
                      </a:r>
                      <a:endParaRPr sz="1000" u="none" strike="noStrike" cap="none"/>
                    </a:p>
                  </a:txBody>
                  <a:tcPr marL="91450" marR="91450" marT="34300" marB="343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path parameter로 전달된 데이터 (우아한 URL)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sng" strike="noStrike" cap="none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http://localhsot:3000/user</a:t>
                      </a:r>
                      <a:r>
                        <a:rPr lang="en-US" sz="1000" u="sng" strike="noStrike" cap="none">
                          <a:solidFill>
                            <a:srgbClr val="0C5ADB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/kim/22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 형식으로 요청이 들어 오면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→ req.get(`/user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/:name/:age</a:t>
                      </a:r>
                      <a:r>
                        <a:rPr lang="en-US" sz="1000" u="none" strike="noStrike" cap="none"/>
                        <a:t>`, (req, res)=&gt;{})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ex) req.params.name</a:t>
                      </a:r>
                      <a:endParaRPr sz="1000" u="none" strike="noStrike" cap="none"/>
                    </a:p>
                  </a:txBody>
                  <a:tcPr marL="91450" marR="91450" marT="34300" marB="343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8" name="Google Shape;728;p61"/>
          <p:cNvSpPr txBox="1"/>
          <p:nvPr/>
        </p:nvSpPr>
        <p:spPr>
          <a:xfrm>
            <a:off x="899567" y="4195793"/>
            <a:ext cx="741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클라이언트 측 웹브라우저 주소문자열 : </a:t>
            </a: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쿼리스트링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전송된 파라미터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http://localhost:3000/</a:t>
            </a:r>
            <a:r>
              <a:rPr lang="en-US" sz="1400" b="0" i="0" u="none" strike="noStrike" cap="none">
                <a:solidFill>
                  <a:srgbClr val="E5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?name=gildong&amp;age=23</a:t>
            </a:r>
            <a:endParaRPr sz="1400" b="0" i="0" u="none" strike="noStrike" cap="none">
              <a:solidFill>
                <a:srgbClr val="E5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ex) req.query.name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헤더와 요청 파라미터 확인</a:t>
            </a:r>
            <a:endParaRPr/>
          </a:p>
        </p:txBody>
      </p:sp>
      <p:sp>
        <p:nvSpPr>
          <p:cNvPr id="734" name="Google Shape;734;p62"/>
          <p:cNvSpPr txBox="1">
            <a:spLocks noGrp="1"/>
          </p:cNvSpPr>
          <p:nvPr>
            <p:ph type="body" idx="1"/>
          </p:nvPr>
        </p:nvSpPr>
        <p:spPr>
          <a:xfrm>
            <a:off x="726150" y="1157099"/>
            <a:ext cx="8259600" cy="36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 = 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 = require('express');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 처리 함.');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userAgent = req.header('User-Agent');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paramName = req.query.name;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응답한 결과입니다.&lt;/h1&gt;');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res.write('&lt;div&gt;&lt;p&gt;User-Agent: '+ userAgent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name: '+ paramName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console.log('서버가 시작 되었습니다. %d', app.get('port'));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900"/>
          </a:p>
        </p:txBody>
      </p:sp>
      <p:sp>
        <p:nvSpPr>
          <p:cNvPr id="735" name="Google Shape;73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grpSp>
        <p:nvGrpSpPr>
          <p:cNvPr id="736" name="Google Shape;736;p62"/>
          <p:cNvGrpSpPr/>
          <p:nvPr/>
        </p:nvGrpSpPr>
        <p:grpSpPr>
          <a:xfrm>
            <a:off x="5421757" y="1005576"/>
            <a:ext cx="3074359" cy="3660709"/>
            <a:chOff x="5510621" y="1005576"/>
            <a:chExt cx="3177867" cy="3783958"/>
          </a:xfrm>
        </p:grpSpPr>
        <p:pic>
          <p:nvPicPr>
            <p:cNvPr id="737" name="Google Shape;737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84158" y="1005576"/>
              <a:ext cx="3104329" cy="2087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62"/>
            <p:cNvSpPr/>
            <p:nvPr/>
          </p:nvSpPr>
          <p:spPr>
            <a:xfrm>
              <a:off x="5664152" y="3489852"/>
              <a:ext cx="3024336" cy="21602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http://localhost:3000/?name=gildong</a:t>
              </a:r>
              <a:endPara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7320336" y="4063518"/>
              <a:ext cx="1368152" cy="185550"/>
            </a:xfrm>
            <a:prstGeom prst="rect">
              <a:avLst/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req 객체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2"/>
            <p:cNvSpPr/>
            <p:nvPr/>
          </p:nvSpPr>
          <p:spPr>
            <a:xfrm>
              <a:off x="7157120" y="4573511"/>
              <a:ext cx="1531368" cy="18555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req.query.name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2"/>
            <p:cNvSpPr/>
            <p:nvPr/>
          </p:nvSpPr>
          <p:spPr>
            <a:xfrm>
              <a:off x="5584159" y="4543037"/>
              <a:ext cx="1008112" cy="246497"/>
            </a:xfrm>
            <a:prstGeom prst="snip1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gildong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2"/>
            <p:cNvSpPr txBox="1"/>
            <p:nvPr/>
          </p:nvSpPr>
          <p:spPr>
            <a:xfrm>
              <a:off x="5584173" y="3282093"/>
              <a:ext cx="12327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주소문자열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2"/>
            <p:cNvSpPr/>
            <p:nvPr/>
          </p:nvSpPr>
          <p:spPr>
            <a:xfrm rot="5400000">
              <a:off x="7857365" y="3786885"/>
              <a:ext cx="270030" cy="2160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2"/>
            <p:cNvSpPr/>
            <p:nvPr/>
          </p:nvSpPr>
          <p:spPr>
            <a:xfrm rot="5400000">
              <a:off x="7889722" y="4300010"/>
              <a:ext cx="270030" cy="2160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 w="254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5" name="Google Shape;745;p62"/>
            <p:cNvCxnSpPr>
              <a:stCxn id="740" idx="1"/>
              <a:endCxn id="741" idx="0"/>
            </p:cNvCxnSpPr>
            <p:nvPr/>
          </p:nvCxnSpPr>
          <p:spPr>
            <a:xfrm rot="10800000">
              <a:off x="6592220" y="4666286"/>
              <a:ext cx="5649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746" name="Google Shape;746;p62"/>
            <p:cNvSpPr txBox="1"/>
            <p:nvPr/>
          </p:nvSpPr>
          <p:spPr>
            <a:xfrm>
              <a:off x="5510621" y="4272997"/>
              <a:ext cx="15315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요청파라미터 확인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static 미들웨어</a:t>
            </a:r>
            <a:endParaRPr/>
          </a:p>
        </p:txBody>
      </p:sp>
      <p:sp>
        <p:nvSpPr>
          <p:cNvPr id="752" name="Google Shape;752;p63"/>
          <p:cNvSpPr txBox="1">
            <a:spLocks noGrp="1"/>
          </p:cNvSpPr>
          <p:nvPr>
            <p:ph type="body" idx="1"/>
          </p:nvPr>
        </p:nvSpPr>
        <p:spPr>
          <a:xfrm>
            <a:off x="555800" y="1152475"/>
            <a:ext cx="8276400" cy="3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특정 폴더의 파일들을 특정 패스로 접근 가능</a:t>
            </a:r>
            <a:endParaRPr sz="13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var static  = require('serve-static');</a:t>
            </a:r>
            <a:endParaRPr sz="13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...</a:t>
            </a:r>
            <a:endParaRPr sz="13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app.use('/public',  static(path.join(__dirname, 'public')) );</a:t>
            </a:r>
            <a:endParaRPr sz="13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static 미들웨어 외장모듈 설치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000"/>
              <a:t>npm install serve-static --save</a:t>
            </a:r>
            <a:endParaRPr sz="13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public 폴더 안에 있는 파일들을 클라이언트에서 바로 접근 가능</a:t>
            </a:r>
            <a:endParaRPr sz="13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3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/public/images 폴더에 들어 있는 파일을 접근 하는 응답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000"/>
              <a:t>res.end("&lt;img src='/images/house.png' width='50%'&gt;");</a:t>
            </a:r>
            <a:endParaRPr sz="13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300"/>
              <a:t>public 포더의 파일을 /public 패스로 접근 가능하도록 지정</a:t>
            </a:r>
            <a:endParaRPr sz="130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000"/>
              <a:t>app.use('/public', static(path.join(__dirname, 'public')) );</a:t>
            </a:r>
            <a:endParaRPr sz="13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753" name="Google Shape;753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static 미들웨어</a:t>
            </a:r>
            <a:endParaRPr/>
          </a:p>
        </p:txBody>
      </p:sp>
      <p:sp>
        <p:nvSpPr>
          <p:cNvPr id="759" name="Google Shape;759;p64"/>
          <p:cNvSpPr txBox="1">
            <a:spLocks noGrp="1"/>
          </p:cNvSpPr>
          <p:nvPr>
            <p:ph type="body" idx="1"/>
          </p:nvPr>
        </p:nvSpPr>
        <p:spPr>
          <a:xfrm>
            <a:off x="744070" y="1152475"/>
            <a:ext cx="2438401" cy="24335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/public/test.html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&lt;title&gt;/public/test.html&lt;/title&gt;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&lt;h1&gt;호수가의 오두막&lt;/h1&gt;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&lt;img src="./house.jpg" width="200"/&gt;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800"/>
          </a:p>
        </p:txBody>
      </p:sp>
      <p:sp>
        <p:nvSpPr>
          <p:cNvPr id="760" name="Google Shape;760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761" name="Google Shape;761;p64"/>
          <p:cNvSpPr txBox="1"/>
          <p:nvPr/>
        </p:nvSpPr>
        <p:spPr>
          <a:xfrm>
            <a:off x="5497787" y="897564"/>
            <a:ext cx="3000754" cy="30243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"/>
              <a:buFont typeface="Noto Sans Symbols"/>
              <a:buChar char="🞈"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/app.js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express=require('express');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http=require('http');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path=require('path');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static = require('serve-static');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//static 미들웨어로 public 폴더 지정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되었습니다. %d', app.get('port'));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0776" y="3246560"/>
            <a:ext cx="2038593" cy="1710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763" name="Google Shape;763;p64"/>
          <p:cNvSpPr txBox="1"/>
          <p:nvPr/>
        </p:nvSpPr>
        <p:spPr>
          <a:xfrm>
            <a:off x="5497787" y="4419880"/>
            <a:ext cx="2268570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static으로 지정한 /public폴더의 파일들은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외부에서 바로 접근 가능하다.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087" y="3720795"/>
            <a:ext cx="1476690" cy="123672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Node.js 설치</a:t>
            </a:r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14841" cy="3742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크롬브라우저 설치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https://www.google.co.kr/chrome/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Visual Studio Code 설치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https://code.visualstudio.com/download</a:t>
            </a:r>
            <a:endParaRPr sz="105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Node.js 설치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node -v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-v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Visial Studio Code  추천 확장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Live Server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Auto Rename Tag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Auto Close Tag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Prettier</a:t>
            </a:r>
            <a:endParaRPr sz="10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그 외 nvm, yarn 등</a:t>
            </a:r>
            <a:endParaRPr sz="1200"/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7552" y="995082"/>
            <a:ext cx="4494679" cy="3225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static 미들웨어</a:t>
            </a:r>
            <a:endParaRPr/>
          </a:p>
        </p:txBody>
      </p:sp>
      <p:sp>
        <p:nvSpPr>
          <p:cNvPr id="770" name="Google Shape;770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요청 패스와 특정 폴더를 static() 메소드로 매핑</a:t>
            </a:r>
            <a:endParaRPr sz="14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클라이언트에서 서버 내부 문서 확인 가능</a:t>
            </a:r>
            <a:endParaRPr sz="1400"/>
          </a:p>
        </p:txBody>
      </p:sp>
      <p:sp>
        <p:nvSpPr>
          <p:cNvPr id="771" name="Google Shape;77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sp>
        <p:nvSpPr>
          <p:cNvPr id="772" name="Google Shape;772;p65"/>
          <p:cNvSpPr/>
          <p:nvPr/>
        </p:nvSpPr>
        <p:spPr>
          <a:xfrm>
            <a:off x="683568" y="2301720"/>
            <a:ext cx="1872208" cy="864096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클라이언트</a:t>
            </a:r>
            <a:endParaRPr sz="9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(웹브라우저)</a:t>
            </a:r>
            <a:endParaRPr sz="9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5"/>
          <p:cNvSpPr/>
          <p:nvPr/>
        </p:nvSpPr>
        <p:spPr>
          <a:xfrm>
            <a:off x="4427984" y="2301720"/>
            <a:ext cx="4248472" cy="2160240"/>
          </a:xfrm>
          <a:prstGeom prst="rect">
            <a:avLst/>
          </a:prstGeom>
          <a:noFill/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65"/>
          <p:cNvSpPr txBox="1"/>
          <p:nvPr/>
        </p:nvSpPr>
        <p:spPr>
          <a:xfrm>
            <a:off x="6224119" y="2012744"/>
            <a:ext cx="56938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웹서버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5"/>
          <p:cNvSpPr/>
          <p:nvPr/>
        </p:nvSpPr>
        <p:spPr>
          <a:xfrm>
            <a:off x="4572000" y="3159392"/>
            <a:ext cx="1008112" cy="37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/public</a:t>
            </a:r>
            <a:endParaRPr sz="10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5"/>
          <p:cNvSpPr/>
          <p:nvPr/>
        </p:nvSpPr>
        <p:spPr>
          <a:xfrm>
            <a:off x="6012161" y="3159392"/>
            <a:ext cx="2537374" cy="37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프로젝트의 public 폴더</a:t>
            </a:r>
            <a:endParaRPr sz="9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65"/>
          <p:cNvCxnSpPr>
            <a:stCxn id="775" idx="3"/>
            <a:endCxn id="776" idx="1"/>
          </p:cNvCxnSpPr>
          <p:nvPr/>
        </p:nvCxnSpPr>
        <p:spPr>
          <a:xfrm>
            <a:off x="5580112" y="3348413"/>
            <a:ext cx="432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778" name="Google Shape;778;p65"/>
          <p:cNvCxnSpPr/>
          <p:nvPr/>
        </p:nvCxnSpPr>
        <p:spPr>
          <a:xfrm>
            <a:off x="2555776" y="2584599"/>
            <a:ext cx="1872208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779" name="Google Shape;779;p65"/>
          <p:cNvCxnSpPr/>
          <p:nvPr/>
        </p:nvCxnSpPr>
        <p:spPr>
          <a:xfrm rot="10800000">
            <a:off x="2555776" y="2841780"/>
            <a:ext cx="1872208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780" name="Google Shape;780;p65"/>
          <p:cNvSpPr txBox="1"/>
          <p:nvPr/>
        </p:nvSpPr>
        <p:spPr>
          <a:xfrm>
            <a:off x="2957251" y="2301720"/>
            <a:ext cx="8963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요청(/public)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5"/>
          <p:cNvSpPr txBox="1"/>
          <p:nvPr/>
        </p:nvSpPr>
        <p:spPr>
          <a:xfrm>
            <a:off x="3184878" y="2841780"/>
            <a:ext cx="44114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응답</a:t>
            </a:r>
            <a:endParaRPr sz="10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5"/>
          <p:cNvSpPr/>
          <p:nvPr/>
        </p:nvSpPr>
        <p:spPr>
          <a:xfrm>
            <a:off x="4572000" y="2409732"/>
            <a:ext cx="936104" cy="658143"/>
          </a:xfrm>
          <a:prstGeom prst="ellipse">
            <a:avLst/>
          </a:prstGeom>
          <a:gradFill>
            <a:gsLst>
              <a:gs pos="0">
                <a:srgbClr val="FFD17D"/>
              </a:gs>
              <a:gs pos="35000">
                <a:srgbClr val="FFDCA3"/>
              </a:gs>
              <a:gs pos="100000">
                <a:srgbClr val="FFF1D8"/>
              </a:gs>
            </a:gsLst>
            <a:lin ang="16200000" scaled="0"/>
          </a:gradFill>
          <a:ln>
            <a:noFill/>
          </a:ln>
          <a:effectLst>
            <a:outerShdw blurRad="40000" dist="20000" dir="5400000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000" b="0" i="0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5"/>
          <p:cNvSpPr/>
          <p:nvPr/>
        </p:nvSpPr>
        <p:spPr>
          <a:xfrm>
            <a:off x="6722786" y="3756888"/>
            <a:ext cx="1116125" cy="54006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5"/>
          <p:cNvSpPr txBox="1"/>
          <p:nvPr/>
        </p:nvSpPr>
        <p:spPr>
          <a:xfrm>
            <a:off x="5588790" y="3381840"/>
            <a:ext cx="38985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매핑</a:t>
            </a:r>
            <a:endParaRPr sz="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과정실습 1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과정실습 1</a:t>
            </a:r>
            <a:endParaRPr/>
          </a:p>
        </p:txBody>
      </p:sp>
      <p:sp>
        <p:nvSpPr>
          <p:cNvPr id="795" name="Google Shape;795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0824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지금까지 배운 내용을 활용 해서 CRUD 처리 가능한 웹 서버 구축.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6" name="Google Shape;796;p67">
            <a:hlinkClick r:id="rId3"/>
          </p:cNvPr>
          <p:cNvSpPr txBox="1"/>
          <p:nvPr/>
        </p:nvSpPr>
        <p:spPr>
          <a:xfrm>
            <a:off x="311711" y="4795225"/>
            <a:ext cx="2886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참고 : Node.js express로 웹서버 구축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7"/>
          <p:cNvSpPr txBox="1"/>
          <p:nvPr/>
        </p:nvSpPr>
        <p:spPr>
          <a:xfrm>
            <a:off x="859384" y="1649134"/>
            <a:ext cx="3073277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"name": "js_work_nodejs2022",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"version": "1.0.0",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"description":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"main": "index.js",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"scripts":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"start": "nodemon server.js",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"test": "echo \"Error: no test specified\" &amp;&amp; exit 1"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},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"keywords": [],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"author": "",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"license": "ISC",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"dependencies":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"body-parser": "^1.20.0",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"cors": "^2.8.5",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"ejs": "^3.1.8",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"express": "^4.18.1"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8398" y="1858240"/>
            <a:ext cx="2531489" cy="216217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2ba5c11dec3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650" y="642913"/>
            <a:ext cx="768667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2ba5c11dec3_1_0"/>
          <p:cNvSpPr txBox="1"/>
          <p:nvPr/>
        </p:nvSpPr>
        <p:spPr>
          <a:xfrm>
            <a:off x="0" y="0"/>
            <a:ext cx="358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예시 1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f5e8d505c3_0_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자바스크립트를 이용한 업로드 이미지 미리보기 구현</a:t>
            </a:r>
            <a:endParaRPr/>
          </a:p>
        </p:txBody>
      </p:sp>
      <p:sp>
        <p:nvSpPr>
          <p:cNvPr id="811" name="Google Shape;811;g2f5e8d505c3_0_18"/>
          <p:cNvSpPr txBox="1">
            <a:spLocks noGrp="1"/>
          </p:cNvSpPr>
          <p:nvPr>
            <p:ph type="body" idx="1"/>
          </p:nvPr>
        </p:nvSpPr>
        <p:spPr>
          <a:xfrm>
            <a:off x="557700" y="1152475"/>
            <a:ext cx="7896900" cy="3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&lt;script&gt;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var myFileInput = document.getElementById("my_file");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myFileInput.onchange = function(evt)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var input = evt.target;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if(input.files &amp;&amp; input.files[0])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// 비동기 방식이다. 이미지가 다 읽어 졌는지 체크 한다. (xhr와 작동 유사하다.)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var prevImg = document.getElementById("prev_img");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prevImg.innerHTML = "";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console.log(input.files.length);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for(var i=0; i&lt;input.files.length; i++)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var reader = new FileReader();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reader.onload = function(e)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// 실행 결과 처리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var imgTag = document.createElement("img");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imgTag.src = e.target.result;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	prevImg.appendChild(imgTag);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// Ajax엣와 같이 실행 함수, 실행 결과 처리 함수가 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//console.log(input.files[0]);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	reader.readAsDataURL(input.files[i]);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	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1818"/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g2ba5c11dec3_1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838" y="304800"/>
            <a:ext cx="367686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2ba5c11dec3_1_6"/>
          <p:cNvSpPr txBox="1"/>
          <p:nvPr/>
        </p:nvSpPr>
        <p:spPr>
          <a:xfrm>
            <a:off x="0" y="0"/>
            <a:ext cx="3586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예시 2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Ajax를 활요한 SPA 구현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ba5c11dec3_1_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노드 JS 파일 업로드 예시 참고</a:t>
            </a:r>
            <a:endParaRPr/>
          </a:p>
        </p:txBody>
      </p:sp>
      <p:sp>
        <p:nvSpPr>
          <p:cNvPr id="823" name="Google Shape;823;g2ba5c11dec3_1_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참고: W3Schools.com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https://www.w3schools.com/nodejs/nodejs_uploadfiles.asp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f5e8d505c3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업로드 사진 미리보기 및 사진 설명 자동 생성</a:t>
            </a:r>
            <a:endParaRPr/>
          </a:p>
        </p:txBody>
      </p:sp>
      <p:sp>
        <p:nvSpPr>
          <p:cNvPr id="829" name="Google Shape;829;g2f5e8d505c3_0_0"/>
          <p:cNvSpPr txBox="1">
            <a:spLocks noGrp="1"/>
          </p:cNvSpPr>
          <p:nvPr>
            <p:ph type="body" idx="1"/>
          </p:nvPr>
        </p:nvSpPr>
        <p:spPr>
          <a:xfrm>
            <a:off x="577950" y="3098000"/>
            <a:ext cx="4971600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&lt;body&gt;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&lt;h1&gt;Upload an Image&lt;/h1&gt;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&lt;input type="file" id="imageInput" accept="image/*"&gt;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&lt;br&gt;&lt;br&gt;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&lt;img id="imagePreview" src="" alt="Image Preview" style="display: none;"&gt;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&lt;h2&gt;Image Description:&lt;/h2&gt;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    &lt;p id="imageDescription"&gt;&lt;/p&gt;</a:t>
            </a:r>
            <a:endParaRPr sz="900"/>
          </a:p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900"/>
              <a:t>&lt;/body&gt;</a:t>
            </a:r>
            <a:endParaRPr sz="900"/>
          </a:p>
        </p:txBody>
      </p:sp>
      <p:sp>
        <p:nvSpPr>
          <p:cNvPr id="830" name="Google Shape;830;g2f5e8d505c3_0_0"/>
          <p:cNvSpPr txBox="1"/>
          <p:nvPr/>
        </p:nvSpPr>
        <p:spPr>
          <a:xfrm>
            <a:off x="699575" y="1335225"/>
            <a:ext cx="5566500" cy="13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lang="en-US" sz="115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Hugging Face API를 통한 이미지 설명 생성</a:t>
            </a:r>
            <a:endParaRPr sz="115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업로드된 이미지를 Base64로 인코딩한 후,  Hugging Face의 이미지 설명 모델(`vit-gpt2-image-captioning`)에 요청을 보냅니다.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-US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API 요청은 HTTP POST 메서드를 사용하여 전송되며, `Authorization` 헤더에는 사용자의 Hugging Face API 토큰이 포함되어 있어 인증을 수행합니다.</a:t>
            </a:r>
            <a:endParaRPr sz="9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g2f5e8d505c3_0_0"/>
          <p:cNvPicPr preferRelativeResize="0"/>
          <p:nvPr/>
        </p:nvPicPr>
        <p:blipFill rotWithShape="1">
          <a:blip r:embed="rId3">
            <a:alphaModFix/>
          </a:blip>
          <a:srcRect r="29671"/>
          <a:stretch/>
        </p:blipFill>
        <p:spPr>
          <a:xfrm>
            <a:off x="5908650" y="1098175"/>
            <a:ext cx="3018625" cy="3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f5e8d505c3_0_8"/>
          <p:cNvSpPr txBox="1">
            <a:spLocks noGrp="1"/>
          </p:cNvSpPr>
          <p:nvPr>
            <p:ph type="body" idx="1"/>
          </p:nvPr>
        </p:nvSpPr>
        <p:spPr>
          <a:xfrm>
            <a:off x="311700" y="0"/>
            <a:ext cx="6761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&lt;script&gt;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document.getElementById('imageInput').addEventListener('change', async function(event)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const file = event.target.files[0];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if (file)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// 이미지를 미리 보기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const reader = new FileReader();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reader.onload = async function(e)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const imgElement = document.getElementById('imagePreview');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imgElement.src = e.target.result;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imgElement.style.display = 'block';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const base64Image = e.target.result.split(',')[1]; // "data:image/jpeg;base64," 접두사를 제거 // Base64 인코딩된 이미지 데이터 가져오기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const HF_TOKEN = '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'; // 여기에 토큰을 입력하세요  // Hugging Face API 토큰 설정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try { // 이미지 설명 생성 모델 호출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const response = await fetch('https://api-inference.huggingface.co/models/nlpconnect/vit-gpt2-image-captioning',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method: 'POST',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headers: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    'Authorization': `Bearer ${HF_TOKEN}`,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    'Content-Type': 'application/json'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},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body: JSON.stringify({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    inputs: base64Image // 수정된 Base64 이미지 데이터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})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});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if (!response.ok)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    throw new Error(`HTTP error! status: ${response.status}`);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}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const result = await response.json();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document.getElementById('imageDescription').innerText = result[0].generated_text;   // 생성된 이미지 설명 표시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} catch (error) {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console.error('Error during image description generation:', error);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    document.getElementById('imageDescription').innerText = 'An error occurred while generating the description.';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    }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};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    reader.readAsDataURL(file); // 이미지 파일을 Base64로 읽어오기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    }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    });</a:t>
            </a:r>
            <a:endParaRPr sz="700"/>
          </a:p>
          <a:p>
            <a:pPr marL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700"/>
              <a:t>    &lt;/script&gt;</a:t>
            </a:r>
            <a:endParaRPr sz="7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f5e8d505c3_0_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허깅페이스란? </a:t>
            </a:r>
            <a:endParaRPr/>
          </a:p>
        </p:txBody>
      </p:sp>
      <p:sp>
        <p:nvSpPr>
          <p:cNvPr id="842" name="Google Shape;842;g2f5e8d505c3_0_26"/>
          <p:cNvSpPr txBox="1">
            <a:spLocks noGrp="1"/>
          </p:cNvSpPr>
          <p:nvPr>
            <p:ph type="body" idx="1"/>
          </p:nvPr>
        </p:nvSpPr>
        <p:spPr>
          <a:xfrm>
            <a:off x="311700" y="12453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Hugging Face는 인공지능(AI)과 자연어 처리(NLP)를 쉽게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/>
              <a:t>사용할 수 있도록 도와주는 플랫폼이자 라이브러리입니다.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 b="1"/>
              <a:t>1. 오픈소스 라이브러리</a:t>
            </a:r>
            <a:r>
              <a:rPr lang="en-US"/>
              <a:t>: Hugging Face는 </a:t>
            </a:r>
            <a:r>
              <a:rPr lang="en-US" b="1"/>
              <a:t>파이썬(Python)</a:t>
            </a:r>
            <a:r>
              <a:rPr lang="en-US"/>
              <a:t> 프로그래밍 언어를 사용하여, 텍스트 분류, 번역, 감정 분석 등 다양한 언어 처리 작업을 쉽게 할 수 있는 오픈소스 라이브러리인 `Transformers`를 제공. huggingface.js 라이브러도 있음.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en-US" b="1"/>
              <a:t>2. 사전 학습된 AI 모델 제공</a:t>
            </a:r>
            <a:r>
              <a:rPr lang="en-US"/>
              <a:t>: Hugging Face에는 이미 훈련된 수많은 AI 모델들이 있어서, 데이터를 직접 수집하거나 모델을 처음부터 훈련하지 않아도 됩니다. 초보자도 바로 사용할 수 있는 도구를 제공.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b="1"/>
              <a:t>3. 사용하기 쉬운 인터페이스</a:t>
            </a:r>
            <a:r>
              <a:rPr lang="en-US"/>
              <a:t>: 코딩 경험이 적은 사람도 쉽게 AI 모델을 사용할 수 있도록, 간단하고 직관적인 코드를 제공합니다. 예를 들어, 몇 줄의 코드만으로 텍스트를 번역하거나 감정 분석 가능.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b="1"/>
              <a:t>4. 커뮤니티와 리소스</a:t>
            </a:r>
            <a:r>
              <a:rPr lang="en-US"/>
              <a:t>: Hugging Face는 개발자와 연구자 커뮤니티가 활발하게 활동하는 플랫폼으로, 다양한 튜토리얼, 문서, 포럼을 통해 초보자가 AI와 NLP를 배울 수 있음.</a:t>
            </a:r>
            <a:endParaRPr/>
          </a:p>
        </p:txBody>
      </p:sp>
      <p:pic>
        <p:nvPicPr>
          <p:cNvPr id="843" name="Google Shape;843;g2f5e8d505c3_0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4975" y="170325"/>
            <a:ext cx="2488675" cy="16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자바스크립트 콜백함수</a:t>
            </a:r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body" idx="1"/>
          </p:nvPr>
        </p:nvSpPr>
        <p:spPr>
          <a:xfrm>
            <a:off x="428242" y="1062979"/>
            <a:ext cx="2377712" cy="3416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&lt;title&gt;Document&lt;/title&gt;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&lt;style&gt;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#box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width: 100px;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height: 100px;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border: 1px solid red;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background: yellow;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position: absolute;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top: 10px;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left: 100px;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&lt;/style&gt;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&lt;div id="box"&gt;Box&lt;/div&gt;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</p:txBody>
      </p:sp>
      <p:sp>
        <p:nvSpPr>
          <p:cNvPr id="110" name="Google Shape;11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1" name="Google Shape;111;p8"/>
          <p:cNvSpPr txBox="1"/>
          <p:nvPr/>
        </p:nvSpPr>
        <p:spPr>
          <a:xfrm>
            <a:off x="3089051" y="1049965"/>
            <a:ext cx="2729044" cy="39964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&lt;script&gt;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function move(element, goal, callback)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element.callback = callback;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x = element.offsetLeft;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direction = goal &gt; x ? true : false;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fn = setInterval(function()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if(direction)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x += 10;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if(x &gt;= goal)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clearInterval(fn);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element.callback();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} else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x -= 10;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if(x &lt;= goal)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clearInterval(fn);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element.callback();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element.style.left = x + 'px';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},100);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window.onload =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var box = document.getElementById('box');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move(box, 300,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console.log(this);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this.style.background = 'blue';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490"/>
              <a:buFont typeface="Noto Sans Symbols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&lt;/script&gt;</a:t>
            </a:r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0471" y="2771179"/>
            <a:ext cx="2554942" cy="98870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" name="Google Shape;11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0470" y="1707655"/>
            <a:ext cx="2554943" cy="96328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" name="Google Shape;114;p8"/>
          <p:cNvSpPr txBox="1"/>
          <p:nvPr/>
        </p:nvSpPr>
        <p:spPr>
          <a:xfrm>
            <a:off x="6158753" y="3786776"/>
            <a:ext cx="235192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동작이 모두 끝나면 실행 하는 기능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6194550" y="4167275"/>
            <a:ext cx="282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자바스크립트 function 특징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function 내부에서 다른 function을 선언 가능.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변수에 function을 참조 가능.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객체에 임의로 속성을 추가 가능.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2f5eeadaf96_0_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4550" y="678925"/>
            <a:ext cx="5314101" cy="34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g2f5eeadaf96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345975"/>
            <a:ext cx="3084050" cy="21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g2f5eeadaf96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2692775"/>
            <a:ext cx="3357499" cy="2030637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f5eeadaf96_0_48"/>
          <p:cNvSpPr txBox="1"/>
          <p:nvPr/>
        </p:nvSpPr>
        <p:spPr>
          <a:xfrm>
            <a:off x="3662300" y="4400300"/>
            <a:ext cx="542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https://ko.wikipedia.org/wiki/%ED%97%88%EA%B9%85_%ED%8E%98%EC%9D%B4%EC%8A%A4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f5eeadaf96_0_43"/>
          <p:cNvSpPr txBox="1">
            <a:spLocks noGrp="1"/>
          </p:cNvSpPr>
          <p:nvPr>
            <p:ph type="title"/>
          </p:nvPr>
        </p:nvSpPr>
        <p:spPr>
          <a:xfrm>
            <a:off x="152400" y="96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허깅페이스 가입 및 토큰 얻기</a:t>
            </a:r>
            <a:endParaRPr/>
          </a:p>
        </p:txBody>
      </p:sp>
      <p:pic>
        <p:nvPicPr>
          <p:cNvPr id="857" name="Google Shape;857;g2f5eeadaf96_0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550" y="920962"/>
            <a:ext cx="1674425" cy="22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2f5eeadaf96_0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1825" y="844775"/>
            <a:ext cx="2116650" cy="34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2f5eeadaf96_0_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8600" y="669325"/>
            <a:ext cx="3099500" cy="1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g2f5eeadaf96_0_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18600" y="2083575"/>
            <a:ext cx="1732325" cy="16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g2f5eeadaf96_0_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8774" y="2083575"/>
            <a:ext cx="2407350" cy="21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f5eeadaf96_0_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8550" y="4377200"/>
            <a:ext cx="6220228" cy="5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f5eeadaf96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Toast UI Editor</a:t>
            </a:r>
            <a:endParaRPr/>
          </a:p>
        </p:txBody>
      </p:sp>
      <p:sp>
        <p:nvSpPr>
          <p:cNvPr id="868" name="Google Shape;868;g2f5eeadaf96_0_0"/>
          <p:cNvSpPr txBox="1">
            <a:spLocks noGrp="1"/>
          </p:cNvSpPr>
          <p:nvPr>
            <p:ph type="body" idx="1"/>
          </p:nvPr>
        </p:nvSpPr>
        <p:spPr>
          <a:xfrm>
            <a:off x="651025" y="1152475"/>
            <a:ext cx="8181300" cy="23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Toast UI Editor는 </a:t>
            </a:r>
            <a:r>
              <a:rPr lang="en-US" b="1"/>
              <a:t>웹 기반의 마크다운 에디터</a:t>
            </a:r>
            <a:r>
              <a:rPr lang="en-US"/>
              <a:t>입니다. 사용자가 웹 페이지에서 직접 내용을 작성하고 편집할 수 있게 해주는 도구로, GitHub 스타일의 마크다운 문법을 지원합니다. 또한, WYSIWYG(What You See Is What You Get) 인터페이스를 제공하여, 마크다운 문법에 익숙하지 않은 사용자도 쉽게 사용할 수 있습니다.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https://ui.toast.com/posts/ko_20210617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-US"/>
              <a:t>설치 명령어</a:t>
            </a:r>
            <a:endParaRPr/>
          </a:p>
          <a:p>
            <a:pPr marL="457200" lvl="0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npm install --save @toast-ui/editor</a:t>
            </a:r>
            <a:endParaRPr/>
          </a:p>
        </p:txBody>
      </p:sp>
      <p:pic>
        <p:nvPicPr>
          <p:cNvPr id="869" name="Google Shape;869;g2f5eeadaf96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0100" y="2358150"/>
            <a:ext cx="32004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f5eeadaf96_0_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xxx.shop 도메인</a:t>
            </a:r>
            <a:endParaRPr/>
          </a:p>
        </p:txBody>
      </p:sp>
      <p:sp>
        <p:nvSpPr>
          <p:cNvPr id="875" name="Google Shape;875;g2f5eeadaf96_0_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가비아에서 신청 하면 1년간 500원에 사용 가능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1년 후 해지 해야 함.</a:t>
            </a:r>
            <a:endParaRPr/>
          </a:p>
        </p:txBody>
      </p:sp>
      <p:pic>
        <p:nvPicPr>
          <p:cNvPr id="876" name="Google Shape;876;g2f5eeadaf96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7400" y="2075875"/>
            <a:ext cx="4490043" cy="27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Node.js URL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body-parser 미들웨어</a:t>
            </a:r>
            <a:endParaRPr/>
          </a:p>
        </p:txBody>
      </p:sp>
      <p:sp>
        <p:nvSpPr>
          <p:cNvPr id="887" name="Google Shape;88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POST 방식의 요청 파라미터 확인</a:t>
            </a:r>
            <a:endParaRPr sz="12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POST 방식은 GET방식과 다르게 본문영역(body)에 파라미터가 들어간다.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app.js 파일과 동일한 경로에 /public 폴더와 /public/html 파일 생성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public/login.html 파일 생성</a:t>
            </a:r>
            <a:endParaRPr sz="11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body-parser 미들웨어 모듈 설치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100"/>
              <a:t>npm install body-parser --save</a:t>
            </a:r>
            <a:endParaRPr sz="1400"/>
          </a:p>
        </p:txBody>
      </p:sp>
      <p:sp>
        <p:nvSpPr>
          <p:cNvPr id="888" name="Google Shape;88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sp>
        <p:nvSpPr>
          <p:cNvPr id="889" name="Google Shape;889;p69"/>
          <p:cNvSpPr txBox="1"/>
          <p:nvPr/>
        </p:nvSpPr>
        <p:spPr>
          <a:xfrm>
            <a:off x="4096868" y="2489078"/>
            <a:ext cx="4052049" cy="240065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&lt;title&gt;로그인 테스트&lt;/title&gt;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&lt;h1&gt;로그인&lt;/h1&gt;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id : &lt;input type="text" name="id"&gt;&lt;br&gt;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password : &lt;input type="password" name="password"&gt;&lt;br&gt;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value="로그인"&gt;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9"/>
          <p:cNvSpPr txBox="1"/>
          <p:nvPr/>
        </p:nvSpPr>
        <p:spPr>
          <a:xfrm>
            <a:off x="868766" y="3473962"/>
            <a:ext cx="2924100" cy="60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현재 express 프레임워크에 내장 되어 있음.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 방식은 권장 하지 않음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(구글링 할 것)</a:t>
            </a:r>
            <a:endParaRPr sz="11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dk1"/>
                </a:solidFill>
              </a:rPr>
              <a:t>body-parser 미들웨어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6" name="Google Shape;896;p70"/>
          <p:cNvSpPr txBox="1">
            <a:spLocks noGrp="1"/>
          </p:cNvSpPr>
          <p:nvPr>
            <p:ph type="body" idx="1"/>
          </p:nvPr>
        </p:nvSpPr>
        <p:spPr>
          <a:xfrm>
            <a:off x="634430" y="1174376"/>
            <a:ext cx="2915594" cy="17212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express=require('express');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http=require('http');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path=require('path');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bodyParser=require('body-parser');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static = require('serve-static');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app = express();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app.set('port', process.env.PORT || 3000);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97" name="Google Shape;89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sp>
        <p:nvSpPr>
          <p:cNvPr id="898" name="Google Shape;898;p70"/>
          <p:cNvSpPr txBox="1"/>
          <p:nvPr/>
        </p:nvSpPr>
        <p:spPr>
          <a:xfrm>
            <a:off x="4177553" y="735546"/>
            <a:ext cx="4282880" cy="41044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//body-parser를 사용해서 application/x-www-form-urlencoded 파싱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app.use(bodyParser.urlencoded({extended: false}));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//body-parser를 사용해서 application/json 파싱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app.use(bodyParser.json());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//static 미들웨어로 public 폴더 지정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//미들웨어에서 파라미터 확인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app.use(function(req, res, next)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console.log('첫번째 미들웨어에서 요청을 처리함.');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res.write('&lt;h1&gt;Express서버 응답 결과&lt;/h1&gt;');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 : '+ paramId +'&lt;/p&gt;&lt;/div&gt;');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password : '+ paramPassword +'&lt;/p&gt;&lt;/div&gt;');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server = http.createServer(app);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server.listen(app.get('port'), function()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console.log('서버가 실행 되었습니다. %d', app.get('port'));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Noto Sans Symbols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9" name="Google Shape;89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184" y="3015199"/>
            <a:ext cx="1830783" cy="1134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900" name="Google Shape;900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8212" y="3917510"/>
            <a:ext cx="2206635" cy="10147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06" name="Google Shape;906;p71"/>
          <p:cNvSpPr txBox="1">
            <a:spLocks noGrp="1"/>
          </p:cNvSpPr>
          <p:nvPr>
            <p:ph type="body" idx="1"/>
          </p:nvPr>
        </p:nvSpPr>
        <p:spPr>
          <a:xfrm>
            <a:off x="311700" y="1098675"/>
            <a:ext cx="8160900" cy="23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 sz="1600"/>
              <a:t>라우터 미들웨어(router middleware)</a:t>
            </a:r>
            <a:endParaRPr/>
          </a:p>
          <a:p>
            <a:pPr marL="914400" lvl="1" indent="-304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Char char="○"/>
            </a:pPr>
            <a:r>
              <a:rPr lang="en-US" sz="1200"/>
              <a:t>라우터 미들웨어는 익스프레스에 포함되었다.</a:t>
            </a: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var router = express.Router();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router.route(요청패스).get(실행 될 함수);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router.route(요청패스).post(실행 될 함수);</a:t>
            </a: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// 라우터 설정이 모두 끝나면 미들웨어 등록.</a:t>
            </a: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1200"/>
              <a:t>	app.use('/', router);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0000"/>
              <a:buNone/>
            </a:pPr>
            <a:endParaRPr sz="1200"/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2500"/>
              <a:buChar char="●"/>
            </a:pPr>
            <a:r>
              <a:rPr lang="en-US" sz="1600"/>
              <a:t>라우터 미들웨어 사용시 app 객체에 추가되는 메소드</a:t>
            </a:r>
            <a:endParaRPr sz="1600"/>
          </a:p>
          <a:p>
            <a:pPr marL="914400" lvl="1" indent="-314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1600"/>
              <a:t>RESTful 요청 (HTML Form은 GET,POST만 지원 됨, Ajax로 모든 REST 방식 가능)</a:t>
            </a:r>
            <a:endParaRPr sz="16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3332"/>
              <a:buNone/>
            </a:pPr>
            <a:endParaRPr sz="1050"/>
          </a:p>
        </p:txBody>
      </p:sp>
      <p:sp>
        <p:nvSpPr>
          <p:cNvPr id="907" name="Google Shape;907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graphicFrame>
        <p:nvGraphicFramePr>
          <p:cNvPr id="908" name="Google Shape;908;p71"/>
          <p:cNvGraphicFramePr/>
          <p:nvPr/>
        </p:nvGraphicFramePr>
        <p:xfrm>
          <a:off x="829617" y="331817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{7576ACCB-3A8F-4747-9760-6010B365D298}</a:tableStyleId>
              </a:tblPr>
              <a:tblGrid>
                <a:gridCol w="139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메소드 이름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설명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get(path, 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GET 방식으로 특정 패스 요청이 발생했을 때 사용할 콜백 함수 지정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검색, Select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post(callback)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POST 방식으로 특정 패스 요청이 발생했을 때 사용할 콜백 함수 지정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입력, Insert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put(callback)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PUT 방식으로 특정 패스 요청이 발생했을 때 사용할 콜백 함수 지정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수정, Update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delete(callback)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DELETE 방식으로 특정 패스 요청이 발생했을 때 사용할 콜백 함수 지정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삭제, Delete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all(callback)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모든 요청 방식을 처리하며, 특정 패스 요청이 발생했을 때 사용할 콜백 함수를 지정.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patch(path, callback)</a:t>
                      </a:r>
                      <a:endParaRPr sz="1000" u="none" strike="noStrike" cap="none"/>
                    </a:p>
                  </a:txBody>
                  <a:tcPr marL="91450" marR="9145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/>
                        <a:t>부분적인 변경 (</a:t>
                      </a:r>
                      <a:r>
                        <a:rPr lang="en-US" sz="1000" u="none" strike="noStrike" cap="none">
                          <a:solidFill>
                            <a:srgbClr val="FF0000"/>
                          </a:solidFill>
                        </a:rPr>
                        <a:t>수정, Update</a:t>
                      </a:r>
                      <a:r>
                        <a:rPr lang="en-US" sz="1000" u="none" strike="noStrike" cap="none"/>
                        <a:t>)</a:t>
                      </a:r>
                      <a:endParaRPr sz="10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14" name="Google Shape;914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/>
              <a:t>/public/login2.html 파일 생성</a:t>
            </a:r>
            <a:endParaRPr sz="200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form으로는  GET, POST  메서드만 사용 가능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RESTful 모든 기능 사용 하기 위해서는  Ajax를 사용 해야 가능하다.</a:t>
            </a:r>
            <a:endParaRPr sz="20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</a:rPr>
              <a:t>&lt;form method=</a:t>
            </a:r>
            <a:r>
              <a:rPr lang="en-US" sz="1200">
                <a:solidFill>
                  <a:srgbClr val="FF0000"/>
                </a:solidFill>
              </a:rPr>
              <a:t>"post" </a:t>
            </a:r>
            <a:r>
              <a:rPr lang="en-US" sz="1200">
                <a:solidFill>
                  <a:schemeClr val="dk1"/>
                </a:solidFill>
              </a:rPr>
              <a:t>action="/process/login"&gt;</a:t>
            </a:r>
            <a:endParaRPr sz="1200">
              <a:solidFill>
                <a:schemeClr val="dk1"/>
              </a:solidFill>
            </a:endParaRPr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sp>
        <p:nvSpPr>
          <p:cNvPr id="915" name="Google Shape;91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21" name="Google Shape;921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login2.htm</a:t>
            </a:r>
            <a:r>
              <a:rPr lang="en-US" sz="1200"/>
              <a:t>l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app.js 파일을 먼저 실행하고 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브라우저 주소창에 localhost:3000/public/login2.html 경로로 파일 실행</a:t>
            </a:r>
            <a:endParaRPr sz="1200"/>
          </a:p>
        </p:txBody>
      </p:sp>
      <p:sp>
        <p:nvSpPr>
          <p:cNvPr id="922" name="Google Shape;922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  <p:sp>
        <p:nvSpPr>
          <p:cNvPr id="923" name="Google Shape;923;p73"/>
          <p:cNvSpPr txBox="1"/>
          <p:nvPr/>
        </p:nvSpPr>
        <p:spPr>
          <a:xfrm>
            <a:off x="1320936" y="2138405"/>
            <a:ext cx="6120680" cy="240065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&lt;title&gt;로그인 테스트&lt;/title&gt;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&lt;h1&gt;로그인&lt;/h1&gt;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 action="/process/login"&gt;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id : &lt;input type="text" name="id"&gt;&lt;br&gt;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password : &lt;input type="password" name="password"&gt;&lt;br&gt;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value="로그인"&gt;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콜백과 콜백 헬(콜백 지옥)</a:t>
            </a:r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body" idx="1"/>
          </p:nvPr>
        </p:nvSpPr>
        <p:spPr>
          <a:xfrm>
            <a:off x="338594" y="116377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/>
              <a:t>콜백 헬 : 콜백의 연속적인 사용으로 발생하는 현상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50"/>
              <a:t>그러다가 콜백 헬에 빠지게 된다.</a:t>
            </a:r>
            <a:endParaRPr sz="1050"/>
          </a:p>
        </p:txBody>
      </p:sp>
      <p:sp>
        <p:nvSpPr>
          <p:cNvPr id="122" name="Google Shape;12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3" name="Google Shape;123;p9"/>
          <p:cNvSpPr txBox="1"/>
          <p:nvPr/>
        </p:nvSpPr>
        <p:spPr>
          <a:xfrm>
            <a:off x="1089300" y="1865134"/>
            <a:ext cx="4997700" cy="1546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task1(a, b, function(err, result)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task2(c, function(err, result2)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task3(d, function(err, result3)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task4(e,f, function(err, result4)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// 비동기 동작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});</a:t>
            </a: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요청라우팅</a:t>
            </a:r>
            <a:endParaRPr/>
          </a:p>
        </p:txBody>
      </p:sp>
      <p:sp>
        <p:nvSpPr>
          <p:cNvPr id="929" name="Google Shape;929;p7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4529241" cy="36974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app.use(bodyParser.urlencoded({extended : false}));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app.use(bodyParser.json());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app.use('/public', static(path.join(__dirname, 'public')));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router.route('/process/login').post(function(req,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console.log('/process/login 처리함');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응답&lt;/h1&gt;');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 : '+ paramId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Password : '+ paramPassword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res.write("&lt;br&gt;&lt;br&gt;&lt;a href='/public/login2.html'&gt;로그인 페이지&lt;/a&gt;");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 sz="1000"/>
          </a:p>
        </p:txBody>
      </p:sp>
      <p:sp>
        <p:nvSpPr>
          <p:cNvPr id="930" name="Google Shape;930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  <p:pic>
        <p:nvPicPr>
          <p:cNvPr id="931" name="Google Shape;93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8824" y="4155635"/>
            <a:ext cx="3101178" cy="585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74"/>
          <p:cNvGrpSpPr/>
          <p:nvPr/>
        </p:nvGrpSpPr>
        <p:grpSpPr>
          <a:xfrm>
            <a:off x="6275294" y="1006413"/>
            <a:ext cx="2199790" cy="1187295"/>
            <a:chOff x="5594496" y="908720"/>
            <a:chExt cx="3381375" cy="2015108"/>
          </a:xfrm>
        </p:grpSpPr>
        <p:pic>
          <p:nvPicPr>
            <p:cNvPr id="933" name="Google Shape;933;p7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94496" y="980728"/>
              <a:ext cx="3381375" cy="194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p74"/>
            <p:cNvSpPr/>
            <p:nvPr/>
          </p:nvSpPr>
          <p:spPr>
            <a:xfrm>
              <a:off x="6483805" y="908720"/>
              <a:ext cx="2431182" cy="43204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35" name="Google Shape;935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5518" y="2472180"/>
            <a:ext cx="1961565" cy="140499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URL 파라미터 사용하기</a:t>
            </a:r>
            <a:endParaRPr/>
          </a:p>
        </p:txBody>
      </p:sp>
      <p:sp>
        <p:nvSpPr>
          <p:cNvPr id="941" name="Google Shape;941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/>
              <a:t>URL 뒤에 ? 쿼리 스트링 방식 외에 URL 파라미터 방식 사용</a:t>
            </a:r>
            <a:endParaRPr sz="16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&lt;form method="post" action="/process/login/</a:t>
            </a:r>
            <a:r>
              <a:rPr lang="en-US" sz="1200">
                <a:solidFill>
                  <a:srgbClr val="FF0000"/>
                </a:solidFill>
              </a:rPr>
              <a:t>kim</a:t>
            </a:r>
            <a:r>
              <a:rPr lang="en-US" sz="1200"/>
              <a:t>"&gt;</a:t>
            </a:r>
            <a:endParaRPr sz="1200"/>
          </a:p>
          <a:p>
            <a:pPr marL="4572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/>
              <a:t>...</a:t>
            </a:r>
            <a:endParaRPr sz="1200"/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/process/login/</a:t>
            </a:r>
            <a:r>
              <a:rPr lang="en-US" sz="1200">
                <a:solidFill>
                  <a:srgbClr val="FF0000"/>
                </a:solidFill>
              </a:rPr>
              <a:t>kim</a:t>
            </a:r>
            <a:r>
              <a:rPr lang="en-US" sz="1200"/>
              <a:t> 로 전달하고</a:t>
            </a:r>
            <a:endParaRPr sz="12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/>
              <a:t>/process/login/</a:t>
            </a:r>
            <a:r>
              <a:rPr lang="en-US" sz="1200">
                <a:solidFill>
                  <a:srgbClr val="FF0000"/>
                </a:solidFill>
              </a:rPr>
              <a:t>:name</a:t>
            </a:r>
            <a:r>
              <a:rPr lang="en-US" sz="1200"/>
              <a:t> 로 응답 받는다.</a:t>
            </a:r>
            <a:endParaRPr sz="1200"/>
          </a:p>
        </p:txBody>
      </p:sp>
      <p:sp>
        <p:nvSpPr>
          <p:cNvPr id="942" name="Google Shape;942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URL 파라미터 사용하기</a:t>
            </a:r>
            <a:endParaRPr/>
          </a:p>
        </p:txBody>
      </p:sp>
      <p:sp>
        <p:nvSpPr>
          <p:cNvPr id="948" name="Google Shape;948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7331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토큰(Token)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:name 으로 전달 된 값은 req.params.name 속성으로 접근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>
                <a:solidFill>
                  <a:schemeClr val="dk1"/>
                </a:solidFill>
              </a:rPr>
              <a:t>Path Paramter 방식</a:t>
            </a:r>
            <a:endParaRPr sz="1200">
              <a:solidFill>
                <a:schemeClr val="dk1"/>
              </a:solidFill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949" name="Google Shape;949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  <p:sp>
        <p:nvSpPr>
          <p:cNvPr id="950" name="Google Shape;950;p76"/>
          <p:cNvSpPr txBox="1"/>
          <p:nvPr/>
        </p:nvSpPr>
        <p:spPr>
          <a:xfrm>
            <a:off x="1075764" y="2219880"/>
            <a:ext cx="4177553" cy="24006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&lt;title&gt;로그인 테스트&lt;/title&gt;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&lt;h1&gt;로그인&lt;/h1&gt;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&lt;form method="post" action="/process/login/kim"&gt;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id : &lt;input type="text" name="id"&gt;&lt;br&gt;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password : &lt;input type="password" name="password"&gt;&lt;br&gt;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&lt;input type="submit" value="로그인"&gt;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&lt;/form&gt;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127" y="1017737"/>
            <a:ext cx="2496507" cy="111345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952" name="Google Shape;95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4127" y="2734943"/>
            <a:ext cx="1714830" cy="17821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URL 파라미터 사용하기 (URL의 엔드포인트가 파라미터)</a:t>
            </a:r>
            <a:endParaRPr/>
          </a:p>
        </p:txBody>
      </p:sp>
      <p:sp>
        <p:nvSpPr>
          <p:cNvPr id="958" name="Google Shape;958;p77"/>
          <p:cNvSpPr txBox="1">
            <a:spLocks noGrp="1"/>
          </p:cNvSpPr>
          <p:nvPr>
            <p:ph type="body" idx="1"/>
          </p:nvPr>
        </p:nvSpPr>
        <p:spPr>
          <a:xfrm>
            <a:off x="528918" y="1152475"/>
            <a:ext cx="8303382" cy="341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router.route('/process/login/:name').post(function(req,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console.log('/process/login/:name 처리함');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paramName = req.params.name;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req.body.id || req.query.id;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paramPassword = req.body.password || req.query.password;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응답&lt;/h1&gt;');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name : '+ paramName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 : '+ paramId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Password : '+ paramPassword 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res.write("&lt;br&gt;&lt;br&gt;&lt;a href='/public/login2.html'&gt;로그인 페이지&lt;/a&gt;");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 sz="1000"/>
          </a:p>
        </p:txBody>
      </p:sp>
      <p:sp>
        <p:nvSpPr>
          <p:cNvPr id="959" name="Google Shape;959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  <p:grpSp>
        <p:nvGrpSpPr>
          <p:cNvPr id="960" name="Google Shape;960;p77"/>
          <p:cNvGrpSpPr/>
          <p:nvPr/>
        </p:nvGrpSpPr>
        <p:grpSpPr>
          <a:xfrm>
            <a:off x="3707904" y="1599643"/>
            <a:ext cx="3728718" cy="738900"/>
            <a:chOff x="3707904" y="2132856"/>
            <a:chExt cx="3728718" cy="985200"/>
          </a:xfrm>
        </p:grpSpPr>
        <p:grpSp>
          <p:nvGrpSpPr>
            <p:cNvPr id="961" name="Google Shape;961;p77"/>
            <p:cNvGrpSpPr/>
            <p:nvPr/>
          </p:nvGrpSpPr>
          <p:grpSpPr>
            <a:xfrm>
              <a:off x="3707904" y="2132856"/>
              <a:ext cx="3728718" cy="985200"/>
              <a:chOff x="3707904" y="2132856"/>
              <a:chExt cx="3728718" cy="985200"/>
            </a:xfrm>
          </p:grpSpPr>
          <p:sp>
            <p:nvSpPr>
              <p:cNvPr id="962" name="Google Shape;962;p77"/>
              <p:cNvSpPr txBox="1"/>
              <p:nvPr/>
            </p:nvSpPr>
            <p:spPr>
              <a:xfrm>
                <a:off x="5036622" y="2132856"/>
                <a:ext cx="2400000" cy="9852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/process/login/</a:t>
                </a:r>
                <a:r>
                  <a:rPr lang="en-US" sz="105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kim</a:t>
                </a: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로 전달하고</a:t>
                </a: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/process/login/</a:t>
                </a:r>
                <a:r>
                  <a:rPr lang="en-US" sz="105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:name</a:t>
                </a: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로 응답 받는다.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endParaRPr sz="105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-US" sz="105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var paramName = req.</a:t>
                </a:r>
                <a:r>
                  <a:rPr lang="en-US" sz="1050" b="0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params.name;</a:t>
                </a:r>
                <a:endParaRPr sz="105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63" name="Google Shape;963;p77"/>
              <p:cNvCxnSpPr/>
              <p:nvPr/>
            </p:nvCxnSpPr>
            <p:spPr>
              <a:xfrm flipH="1">
                <a:off x="3707904" y="2132856"/>
                <a:ext cx="1328718" cy="538609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964" name="Google Shape;964;p77"/>
            <p:cNvCxnSpPr/>
            <p:nvPr/>
          </p:nvCxnSpPr>
          <p:spPr>
            <a:xfrm flipH="1">
              <a:off x="3707904" y="2276872"/>
              <a:ext cx="1328718" cy="39459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오류페이지 보여주기</a:t>
            </a:r>
            <a:endParaRPr/>
          </a:p>
        </p:txBody>
      </p:sp>
      <p:sp>
        <p:nvSpPr>
          <p:cNvPr id="970" name="Google Shape;970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앞에서 작성한 post() 메소드  아래쪽에 다음과 같이 all() 메소드 호출 부분을 추가.</a:t>
            </a:r>
            <a:endParaRPr sz="1400"/>
          </a:p>
        </p:txBody>
      </p:sp>
      <p:sp>
        <p:nvSpPr>
          <p:cNvPr id="971" name="Google Shape;97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  <p:pic>
        <p:nvPicPr>
          <p:cNvPr id="972" name="Google Shape;97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22" y="3435846"/>
            <a:ext cx="5457825" cy="1078706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78"/>
          <p:cNvSpPr txBox="1"/>
          <p:nvPr/>
        </p:nvSpPr>
        <p:spPr>
          <a:xfrm>
            <a:off x="539552" y="1923678"/>
            <a:ext cx="7920880" cy="110799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// 등록되지 않은 패스에 대해 페이지 오류 응답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app.all('*', 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res.status(404).send('&lt;h1&gt;ERROR - 페이지를 찾을 수 없습니다.&lt;/h1&gt;')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오류페이지 보여주기</a:t>
            </a:r>
            <a:endParaRPr/>
          </a:p>
        </p:txBody>
      </p:sp>
      <p:sp>
        <p:nvSpPr>
          <p:cNvPr id="979" name="Google Shape;979;p79"/>
          <p:cNvSpPr txBox="1">
            <a:spLocks noGrp="1"/>
          </p:cNvSpPr>
          <p:nvPr>
            <p:ph type="body" idx="1"/>
          </p:nvPr>
        </p:nvSpPr>
        <p:spPr>
          <a:xfrm>
            <a:off x="311700" y="1122850"/>
            <a:ext cx="85206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>
                <a:solidFill>
                  <a:schemeClr val="dk1"/>
                </a:solidFill>
              </a:rPr>
              <a:t>express-error-handler 모듈 설치</a:t>
            </a:r>
            <a:endParaRPr sz="14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200">
                <a:solidFill>
                  <a:schemeClr val="dk1"/>
                </a:solidFill>
              </a:rPr>
              <a:t>npm install express-error-handler --save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>
                <a:solidFill>
                  <a:schemeClr val="dk1"/>
                </a:solidFill>
              </a:rPr>
              <a:t>express-error-handler 미들웨어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80" name="Google Shape;980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  <p:grpSp>
        <p:nvGrpSpPr>
          <p:cNvPr id="981" name="Google Shape;981;p79"/>
          <p:cNvGrpSpPr/>
          <p:nvPr/>
        </p:nvGrpSpPr>
        <p:grpSpPr>
          <a:xfrm>
            <a:off x="869568" y="2415100"/>
            <a:ext cx="3521790" cy="2362409"/>
            <a:chOff x="179512" y="3021106"/>
            <a:chExt cx="3924000" cy="2948587"/>
          </a:xfrm>
        </p:grpSpPr>
        <p:sp>
          <p:nvSpPr>
            <p:cNvPr id="982" name="Google Shape;982;p79"/>
            <p:cNvSpPr txBox="1"/>
            <p:nvPr/>
          </p:nvSpPr>
          <p:spPr>
            <a:xfrm>
              <a:off x="179512" y="3356993"/>
              <a:ext cx="3924000" cy="2612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&lt;!DOCTYPE html&gt;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&lt;html lang="en"&gt;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&lt;head&gt;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&lt;meta charset="UTF-8"&gt;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&lt;title&gt;오류페이지&lt;/title&gt;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&lt;/head&gt;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&lt;body&gt;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&lt;h3&gt;Error - 페이지를 찾을수 없습니다.&lt;/h3&gt;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&lt;h4&gt;Express-error-handler 미들웨어 오류 페이지&lt;/h4&gt;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&lt;/body&gt;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&lt;/html&gt;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9"/>
            <p:cNvSpPr txBox="1"/>
            <p:nvPr/>
          </p:nvSpPr>
          <p:spPr>
            <a:xfrm>
              <a:off x="179525" y="3021106"/>
              <a:ext cx="18309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/public/404.html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79"/>
          <p:cNvGrpSpPr/>
          <p:nvPr/>
        </p:nvGrpSpPr>
        <p:grpSpPr>
          <a:xfrm>
            <a:off x="4822824" y="2368925"/>
            <a:ext cx="3997424" cy="2551662"/>
            <a:chOff x="4716016" y="2955366"/>
            <a:chExt cx="4176600" cy="3402216"/>
          </a:xfrm>
        </p:grpSpPr>
        <p:sp>
          <p:nvSpPr>
            <p:cNvPr id="985" name="Google Shape;985;p79"/>
            <p:cNvSpPr txBox="1"/>
            <p:nvPr/>
          </p:nvSpPr>
          <p:spPr>
            <a:xfrm>
              <a:off x="4716016" y="3361182"/>
              <a:ext cx="4176600" cy="2996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//오류 핸들러 모듈 사용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 expressErrorHandler = require('express-error-handler');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//모든 라우터 처리 후 404 오류 페이지 처리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var errorHandler = expressErrorHandler({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static :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 '404':'./public/404.html'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});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app.use(expressErrorHandler.httpError(404) 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app.use(errorHandler );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9"/>
            <p:cNvSpPr txBox="1"/>
            <p:nvPr/>
          </p:nvSpPr>
          <p:spPr>
            <a:xfrm>
              <a:off x="4716018" y="2955366"/>
              <a:ext cx="27093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router 설정 아래에 추가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87" name="Google Shape;98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408" y="726141"/>
            <a:ext cx="2652478" cy="110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토큰과 함께 요청한 정보 처리</a:t>
            </a:r>
            <a:endParaRPr/>
          </a:p>
        </p:txBody>
      </p:sp>
      <p:sp>
        <p:nvSpPr>
          <p:cNvPr id="993" name="Google Shape;993;p80"/>
          <p:cNvSpPr txBox="1">
            <a:spLocks noGrp="1"/>
          </p:cNvSpPr>
          <p:nvPr>
            <p:ph type="body" idx="1"/>
          </p:nvPr>
        </p:nvSpPr>
        <p:spPr>
          <a:xfrm>
            <a:off x="573738" y="1622613"/>
            <a:ext cx="4078941" cy="29462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router.route('/process/users/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:id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').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(function(req, res) {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console.log('/process/users/:id 처리함');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var paramId = </a:t>
            </a:r>
            <a:r>
              <a:rPr lang="en-US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req.params.id;</a:t>
            </a:r>
            <a:endParaRPr sz="10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res.writeHead('200', {'Content-Type':'text/html;charset=utf8'});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res.write('&lt;h1&gt;Express 서버에서 응답 결과&lt;/h1&gt;');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res.write('&lt;div&gt;&lt;p&gt;Param id: '+ paramId+'&lt;/p&gt;&lt;/div&gt;');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res.end();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app.use('/', router);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000"/>
          </a:p>
        </p:txBody>
      </p:sp>
      <p:sp>
        <p:nvSpPr>
          <p:cNvPr id="994" name="Google Shape;994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  <p:sp>
        <p:nvSpPr>
          <p:cNvPr id="995" name="Google Shape;995;p80"/>
          <p:cNvSpPr txBox="1"/>
          <p:nvPr/>
        </p:nvSpPr>
        <p:spPr>
          <a:xfrm>
            <a:off x="494496" y="1185959"/>
            <a:ext cx="32993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get() 메소드로 URL 파라미터 전달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3490723"/>
            <a:ext cx="2832847" cy="1035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1"/>
          <p:cNvSpPr txBox="1">
            <a:spLocks noGrp="1"/>
          </p:cNvSpPr>
          <p:nvPr>
            <p:ph type="title"/>
          </p:nvPr>
        </p:nvSpPr>
        <p:spPr>
          <a:xfrm>
            <a:off x="311700" y="25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쿠키 처리하기</a:t>
            </a:r>
            <a:endParaRPr/>
          </a:p>
        </p:txBody>
      </p:sp>
      <p:sp>
        <p:nvSpPr>
          <p:cNvPr id="1002" name="Google Shape;1002;p81"/>
          <p:cNvSpPr txBox="1">
            <a:spLocks noGrp="1"/>
          </p:cNvSpPr>
          <p:nvPr>
            <p:ph type="body" idx="1"/>
          </p:nvPr>
        </p:nvSpPr>
        <p:spPr>
          <a:xfrm>
            <a:off x="314700" y="866525"/>
            <a:ext cx="45699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쿠키는 클라이언트 웹브라우저에 저장</a:t>
            </a:r>
            <a:endParaRPr sz="1200"/>
          </a:p>
          <a:p>
            <a:pPr marL="457200" lvl="0" indent="-342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세션은 웹 서버에 저장</a:t>
            </a:r>
            <a:endParaRPr sz="1200"/>
          </a:p>
          <a:p>
            <a:pPr marL="457200" lvl="0" indent="-3428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200"/>
              <a:t>cookie-parser 미들웨어 사용</a:t>
            </a:r>
            <a:endParaRPr sz="1200"/>
          </a:p>
          <a:p>
            <a:pPr marL="914400" lvl="1" indent="-31749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000"/>
              <a:t>npm install cookie-parser --save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/>
          </a:p>
        </p:txBody>
      </p:sp>
      <p:sp>
        <p:nvSpPr>
          <p:cNvPr id="1003" name="Google Shape;1003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  <p:sp>
        <p:nvSpPr>
          <p:cNvPr id="1004" name="Google Shape;1004;p81"/>
          <p:cNvSpPr txBox="1"/>
          <p:nvPr/>
        </p:nvSpPr>
        <p:spPr>
          <a:xfrm>
            <a:off x="878403" y="2275212"/>
            <a:ext cx="3442500" cy="2678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cookieParser = require('cookie-parser');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app.use(cookieParser() 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router = express.Router();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router.route('/process/showCookie').get(function(req, res)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console.log('/process/showCookie 호출.');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res.send(req.cookies);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router.route('/process/setUserCookie').get(function(req,res){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쿠기 설정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res.cookie('user',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id:'KIM',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name:'방탄소년단',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authorized:true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// redirect로 응답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res.redirect('/process/showCookie')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392" y="1682262"/>
            <a:ext cx="3943350" cy="5929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006" name="Google Shape;1006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2392" y="2992315"/>
            <a:ext cx="3943350" cy="146557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007" name="Google Shape;1007;p81"/>
          <p:cNvSpPr txBox="1"/>
          <p:nvPr/>
        </p:nvSpPr>
        <p:spPr>
          <a:xfrm>
            <a:off x="4722392" y="1385706"/>
            <a:ext cx="3005951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http://localhost:3000/process/setUserCookie  요청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81"/>
          <p:cNvSpPr txBox="1"/>
          <p:nvPr/>
        </p:nvSpPr>
        <p:spPr>
          <a:xfrm>
            <a:off x="4693611" y="2722286"/>
            <a:ext cx="228460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개발자 도구에서 쿠키 설정 결과 확인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f4eef26450_0_0"/>
          <p:cNvSpPr txBox="1">
            <a:spLocks noGrp="1"/>
          </p:cNvSpPr>
          <p:nvPr>
            <p:ph type="body" idx="1"/>
          </p:nvPr>
        </p:nvSpPr>
        <p:spPr>
          <a:xfrm>
            <a:off x="350400" y="2299100"/>
            <a:ext cx="4129800" cy="26004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router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route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"/login"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render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"member/Login"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{}, 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err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// 사용자(접속자)의 로컬에 쿠키가 저장 된다.</a:t>
            </a:r>
            <a:endParaRPr sz="1050" b="1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'user'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id: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'TestUser'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'테스트 유저'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authorized: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050" b="1">
              <a:solidFill>
                <a:srgbClr val="569CD6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050" b="1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050" b="1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/>
          </a:p>
        </p:txBody>
      </p:sp>
      <p:sp>
        <p:nvSpPr>
          <p:cNvPr id="1014" name="Google Shape;1014;g2f4eef26450_0_0"/>
          <p:cNvSpPr txBox="1"/>
          <p:nvPr/>
        </p:nvSpPr>
        <p:spPr>
          <a:xfrm>
            <a:off x="4572000" y="2681550"/>
            <a:ext cx="4129800" cy="16623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 b="1" i="0" u="none" strike="noStrike" cap="none">
              <a:solidFill>
                <a:srgbClr val="808080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i="0" u="none" strike="noStrike" cap="non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cookieData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decodeURIComponent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050" b="1" i="0" u="none" strike="noStrike" cap="non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cookieObj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parse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i="0" u="none" strike="noStrike" cap="non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cookieData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"j:"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-US" sz="1050" b="1" i="0" u="none" strike="noStrike" cap="none">
                <a:solidFill>
                  <a:srgbClr val="B5CEA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1050" b="1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DCDCAA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050" b="1" i="0" u="none" strike="noStrike" cap="none">
                <a:solidFill>
                  <a:srgbClr val="CE9178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"user name:"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050" b="1" i="0" u="none" strike="noStrike" cap="none">
                <a:solidFill>
                  <a:srgbClr val="4FC1FF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cookieObj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050" b="1" i="0" u="none" strike="noStrike" cap="none">
                <a:solidFill>
                  <a:srgbClr val="9CDCFE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1050" b="1" i="0" u="none" strike="noStrike" cap="none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050" b="1" i="0" u="none" strike="noStrike" cap="none">
              <a:solidFill>
                <a:srgbClr val="D4D4D4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050" b="1" i="0" u="none" strike="noStrike" cap="non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-US" sz="1050" b="1" i="0" u="none" strike="noStrike" cap="none">
                <a:solidFill>
                  <a:srgbClr val="808080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g2f4eef2645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400" y="140797"/>
            <a:ext cx="5151725" cy="19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2f4eef26450_0_0"/>
          <p:cNvSpPr txBox="1"/>
          <p:nvPr/>
        </p:nvSpPr>
        <p:spPr>
          <a:xfrm>
            <a:off x="4572000" y="2255650"/>
            <a:ext cx="433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클라이언트쪽의 JS로 쿠키 사용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세션 처리하기</a:t>
            </a:r>
            <a:endParaRPr/>
          </a:p>
        </p:txBody>
      </p:sp>
      <p:sp>
        <p:nvSpPr>
          <p:cNvPr id="1022" name="Google Shape;1022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cookie-parser와 express-session 사용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600"/>
              <a:t>npm install express-session --save</a:t>
            </a:r>
            <a:endParaRPr sz="1600"/>
          </a:p>
        </p:txBody>
      </p:sp>
      <p:sp>
        <p:nvSpPr>
          <p:cNvPr id="1023" name="Google Shape;1023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  <p:pic>
        <p:nvPicPr>
          <p:cNvPr id="1024" name="Google Shape;1024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807" y="2212715"/>
            <a:ext cx="2724730" cy="105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9717" y="2227841"/>
            <a:ext cx="2120264" cy="118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8185" y="2212715"/>
            <a:ext cx="2525423" cy="12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33216</Words>
  <Application>Microsoft Office PowerPoint</Application>
  <PresentationFormat>화면 슬라이드 쇼(16:9)</PresentationFormat>
  <Paragraphs>5000</Paragraphs>
  <Slides>324</Slides>
  <Notes>320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324</vt:i4>
      </vt:variant>
    </vt:vector>
  </HeadingPairs>
  <TitlesOfParts>
    <vt:vector size="330" baseType="lpstr">
      <vt:lpstr>Arial Unicode MS</vt:lpstr>
      <vt:lpstr>Noto Sans Symbols</vt:lpstr>
      <vt:lpstr>Arial</vt:lpstr>
      <vt:lpstr>Consolas</vt:lpstr>
      <vt:lpstr>Georgia</vt:lpstr>
      <vt:lpstr>Simple Light</vt:lpstr>
      <vt:lpstr>Node.js의 이해</vt:lpstr>
      <vt:lpstr>PowerPoint 프레젠테이션</vt:lpstr>
      <vt:lpstr>PowerPoint 프레젠테이션</vt:lpstr>
      <vt:lpstr>Node.js 시작하기</vt:lpstr>
      <vt:lpstr>Node.js 주요 특징</vt:lpstr>
      <vt:lpstr>노드의 아키텍처</vt:lpstr>
      <vt:lpstr>Node.js 설치</vt:lpstr>
      <vt:lpstr>자바스크립트 콜백함수</vt:lpstr>
      <vt:lpstr>콜백과 콜백 헬(콜백 지옥)</vt:lpstr>
      <vt:lpstr>Promise</vt:lpstr>
      <vt:lpstr>Promise</vt:lpstr>
      <vt:lpstr>Promise</vt:lpstr>
      <vt:lpstr>Promise</vt:lpstr>
      <vt:lpstr>Promise</vt:lpstr>
      <vt:lpstr>Promise</vt:lpstr>
      <vt:lpstr>Promise</vt:lpstr>
      <vt:lpstr>Promise 예제1</vt:lpstr>
      <vt:lpstr>PowerPoint 프레젠테이션</vt:lpstr>
      <vt:lpstr>Promise 예제2</vt:lpstr>
      <vt:lpstr>만약 Promise를 사용하지 않고 콜백으로 처리한다면</vt:lpstr>
      <vt:lpstr>Node.js HTTP 웹 서버 만들기</vt:lpstr>
      <vt:lpstr>웹 서버 만들기</vt:lpstr>
      <vt:lpstr>웹서버 만들기</vt:lpstr>
      <vt:lpstr>웹 서버 만들기</vt:lpstr>
      <vt:lpstr>HTTP 요청</vt:lpstr>
      <vt:lpstr>HTTP 요청</vt:lpstr>
      <vt:lpstr>HTTP 요청</vt:lpstr>
      <vt:lpstr>HTTP 서버</vt:lpstr>
      <vt:lpstr>HTTP 서버</vt:lpstr>
      <vt:lpstr>HTTP 서버</vt:lpstr>
      <vt:lpstr>HTTP 서버</vt:lpstr>
      <vt:lpstr>HTTP 서버</vt:lpstr>
      <vt:lpstr>HTTP 서버</vt:lpstr>
      <vt:lpstr>클라이언트 요청 이벤트 처리</vt:lpstr>
      <vt:lpstr>클라이언트 요청 이벤트 처리</vt:lpstr>
      <vt:lpstr>다음과 같이 template 문자열 활용 가능.</vt:lpstr>
      <vt:lpstr>클라이언트에서 요청 응답 과정</vt:lpstr>
      <vt:lpstr>응답 객체의 주요 메소드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http모듈</vt:lpstr>
      <vt:lpstr>http 모듈</vt:lpstr>
      <vt:lpstr>이미지 파일을 읽어 응답</vt:lpstr>
      <vt:lpstr>이미지 파일을 읽어 응답</vt:lpstr>
      <vt:lpstr>대표적인 MIME Type</vt:lpstr>
      <vt:lpstr>Express로 웹 서버 만들기</vt:lpstr>
      <vt:lpstr>PowerPoint 프레젠테이션</vt:lpstr>
      <vt:lpstr>Express 서버 시작</vt:lpstr>
      <vt:lpstr>Express 서버 시작</vt:lpstr>
      <vt:lpstr>Express 서버 시작</vt:lpstr>
      <vt:lpstr>Express 서버 시작</vt:lpstr>
      <vt:lpstr>Express 서버 시작</vt:lpstr>
      <vt:lpstr>Express 서버 시작</vt:lpstr>
      <vt:lpstr>PowerPoint 프레젠테이션</vt:lpstr>
      <vt:lpstr>Express 서버 시작</vt:lpstr>
      <vt:lpstr>여러 개의 미들웨어를 등록</vt:lpstr>
      <vt:lpstr>Express 요청 객체와 응답 객체</vt:lpstr>
      <vt:lpstr>웹 서버에서 JSON 객체 응답</vt:lpstr>
      <vt:lpstr>res.redirect([status,] path)</vt:lpstr>
      <vt:lpstr>요청객체 추가 헤더 및 파라미터</vt:lpstr>
      <vt:lpstr>헤더와 요청 파라미터 확인</vt:lpstr>
      <vt:lpstr>static 미들웨어</vt:lpstr>
      <vt:lpstr>static 미들웨어</vt:lpstr>
      <vt:lpstr>static 미들웨어</vt:lpstr>
      <vt:lpstr>과정실습 1</vt:lpstr>
      <vt:lpstr>과정실습 1</vt:lpstr>
      <vt:lpstr>PowerPoint 프레젠테이션</vt:lpstr>
      <vt:lpstr>자바스크립트를 이용한 업로드 이미지 미리보기 구현</vt:lpstr>
      <vt:lpstr>PowerPoint 프레젠테이션</vt:lpstr>
      <vt:lpstr>노드 JS 파일 업로드 예시 참고</vt:lpstr>
      <vt:lpstr>업로드 사진 미리보기 및 사진 설명 자동 생성</vt:lpstr>
      <vt:lpstr>PowerPoint 프레젠테이션</vt:lpstr>
      <vt:lpstr>허깅페이스란? </vt:lpstr>
      <vt:lpstr>PowerPoint 프레젠테이션</vt:lpstr>
      <vt:lpstr>허깅페이스 가입 및 토큰 얻기</vt:lpstr>
      <vt:lpstr>Toast UI Editor</vt:lpstr>
      <vt:lpstr>xxx.shop 도메인</vt:lpstr>
      <vt:lpstr>Node.js URL</vt:lpstr>
      <vt:lpstr>body-parser 미들웨어</vt:lpstr>
      <vt:lpstr>body-parser 미들웨어</vt:lpstr>
      <vt:lpstr>요청라우팅</vt:lpstr>
      <vt:lpstr>요청라우팅</vt:lpstr>
      <vt:lpstr>요청라우팅</vt:lpstr>
      <vt:lpstr>요청라우팅</vt:lpstr>
      <vt:lpstr>URL 파라미터 사용하기</vt:lpstr>
      <vt:lpstr>URL 파라미터 사용하기</vt:lpstr>
      <vt:lpstr>URL 파라미터 사용하기 (URL의 엔드포인트가 파라미터)</vt:lpstr>
      <vt:lpstr>오류페이지 보여주기</vt:lpstr>
      <vt:lpstr>오류페이지 보여주기</vt:lpstr>
      <vt:lpstr>토큰과 함께 요청한 정보 처리</vt:lpstr>
      <vt:lpstr>쿠키 처리하기</vt:lpstr>
      <vt:lpstr>PowerPoint 프레젠테이션</vt:lpstr>
      <vt:lpstr>세션 처리하기</vt:lpstr>
      <vt:lpstr>세션 처리하기</vt:lpstr>
      <vt:lpstr>세션 처리하기</vt:lpstr>
      <vt:lpstr>세션 로그아웃 처리</vt:lpstr>
      <vt:lpstr>크로스 도메인 문제</vt:lpstr>
      <vt:lpstr>크로스 도메인 문제</vt:lpstr>
      <vt:lpstr>CORS 모듈 사용</vt:lpstr>
      <vt:lpstr>EJS 모듈</vt:lpstr>
      <vt:lpstr>EJS 모듈</vt:lpstr>
      <vt:lpstr>EJS 모듈</vt:lpstr>
      <vt:lpstr>EJS 모듈 테스트</vt:lpstr>
      <vt:lpstr>EJS 모듈 테스트 (뷰엔진 없이 하는 초창기 방식)</vt:lpstr>
      <vt:lpstr>EJS 모듈 테스트2</vt:lpstr>
      <vt:lpstr>EJS 모듈 테스트2</vt:lpstr>
      <vt:lpstr>MVC 패턴</vt:lpstr>
      <vt:lpstr>뷰 템플릿 사용</vt:lpstr>
      <vt:lpstr>ejs 뷰 템플릿</vt:lpstr>
      <vt:lpstr>ejs 뷰 템플릿</vt:lpstr>
      <vt:lpstr>ejs 뷰 템플릿</vt:lpstr>
      <vt:lpstr>ejs 뷰 템플릿</vt:lpstr>
      <vt:lpstr>ejs 뷰 템플릿</vt:lpstr>
      <vt:lpstr>ejs 뷰 템플릿(실습)</vt:lpstr>
      <vt:lpstr>ejs 뷰 템플릿(실습)</vt:lpstr>
      <vt:lpstr>pug 뷰 템플릿</vt:lpstr>
      <vt:lpstr>pug 뷰 템플릿</vt:lpstr>
      <vt:lpstr>pug 뷰 템플릿</vt:lpstr>
      <vt:lpstr>pug 뷰 템플릿</vt:lpstr>
      <vt:lpstr>pug 뷰 템플릿</vt:lpstr>
      <vt:lpstr>Node.js 파일 Upload.</vt:lpstr>
      <vt:lpstr>ID 중복 검사</vt:lpstr>
      <vt:lpstr>파일 업로드 기능 (방법 1)</vt:lpstr>
      <vt:lpstr>파일 업로드 기능</vt:lpstr>
      <vt:lpstr>파일 업로드 기능</vt:lpstr>
      <vt:lpstr>파일 업로드 기능</vt:lpstr>
      <vt:lpstr>확장자를 사용 가능하게 파일명 변경 (파일명 충돌 방지)</vt:lpstr>
      <vt:lpstr>한글 파일명 깨짐 방지 처리</vt:lpstr>
      <vt:lpstr>파일 업로드 기능</vt:lpstr>
      <vt:lpstr>PowerPoint 프레젠테이션</vt:lpstr>
      <vt:lpstr>파일 업로드 기능</vt:lpstr>
      <vt:lpstr>파일 업로드 기능</vt:lpstr>
      <vt:lpstr>PowerPoint 프레젠테이션</vt:lpstr>
      <vt:lpstr>Node.js 글 목록 출력하기</vt:lpstr>
      <vt:lpstr>선택 파일 미리보기</vt:lpstr>
      <vt:lpstr>forever 모듈 설치</vt:lpstr>
      <vt:lpstr>프로세스 강제 종료</vt:lpstr>
      <vt:lpstr>과정 실습</vt:lpstr>
      <vt:lpstr> 예제1) server.js 구현</vt:lpstr>
      <vt:lpstr>파일 업로드 후 상세 보기 페이지에서 이미지 출력</vt:lpstr>
      <vt:lpstr>Ajax 기능 활용</vt:lpstr>
      <vt:lpstr>예제2) NodeJS 계산기(Ajax 활용) </vt:lpstr>
      <vt:lpstr>예제2) NodeJS 계산기(2) </vt:lpstr>
      <vt:lpstr>예제2) NodeJS 계산기(3) </vt:lpstr>
      <vt:lpstr>예제2) NodeJS 계산기(4) </vt:lpstr>
      <vt:lpstr>REST api 요청 방식으로 계산기 구현</vt:lpstr>
      <vt:lpstr>REST api 방식을 이용한 계산기 요청 기능(Router 활용)</vt:lpstr>
      <vt:lpstr>Postman을 이용한 테스트</vt:lpstr>
      <vt:lpstr>클라이언트 calc.html 구현</vt:lpstr>
      <vt:lpstr>클라이언트 calc.html 구현 결과</vt:lpstr>
      <vt:lpstr>Node.js로 구현한 카운터 기능</vt:lpstr>
      <vt:lpstr>예제3) NodeJS 서버 카운터(1)</vt:lpstr>
      <vt:lpstr>예제3) NodeJS 서버 카운터(2)</vt:lpstr>
      <vt:lpstr>예제3) NodeJS 서버 카운터(3)</vt:lpstr>
      <vt:lpstr>실시간으로  count  반영 되도록 수정(server.js)</vt:lpstr>
      <vt:lpstr>실시간으로 count  반영 되도록 수정 (counter.html)</vt:lpstr>
      <vt:lpstr>여러 브라우저로 접속해서 결과 확인(동시 적용 됨)</vt:lpstr>
      <vt:lpstr>예제4) NodeJS 챗팅 서버(1)</vt:lpstr>
      <vt:lpstr>예제4) NodeJS 챗팅 서버(2)</vt:lpstr>
      <vt:lpstr>예제4) NodeJS 챗팅 서버(3)</vt:lpstr>
      <vt:lpstr>예제4) NodeJS 챗팅 서버(5)</vt:lpstr>
      <vt:lpstr>두개의 브라우저를 실행 해서 테스트</vt:lpstr>
      <vt:lpstr>socket.io 활용 채팅 구현</vt:lpstr>
      <vt:lpstr>중요 모듈 설치</vt:lpstr>
      <vt:lpstr>app.js 에 기본 코드 추가(1)</vt:lpstr>
      <vt:lpstr>app.js 에 기본 코드 추가(2)</vt:lpstr>
      <vt:lpstr>app.js 에 Socket.io 기본 코드 추가(3)</vt:lpstr>
      <vt:lpstr>PowerPoint 프레젠테이션</vt:lpstr>
      <vt:lpstr>socket.io 모듈로 웹 소켓 처리</vt:lpstr>
      <vt:lpstr>클라이언트 쪽 socket.io 라이브러리리</vt:lpstr>
      <vt:lpstr>PowerPoint 프레젠테이션</vt:lpstr>
      <vt:lpstr>서버와 메세지 주고 받기</vt:lpstr>
      <vt:lpstr>socket.io_ex</vt:lpstr>
      <vt:lpstr>client_socket.html</vt:lpstr>
      <vt:lpstr>app_socketio_ex.js</vt:lpstr>
      <vt:lpstr>Emit cheatsheet (Server-side)</vt:lpstr>
      <vt:lpstr>Emit cheatsheet (Client-side)</vt:lpstr>
      <vt:lpstr>PowerPoint 프레젠테이션</vt:lpstr>
      <vt:lpstr>Broadcast</vt:lpstr>
      <vt:lpstr>PowerPoint 프레젠테이션</vt:lpstr>
      <vt:lpstr>채팅 기능 구현 - chat01.html</vt:lpstr>
      <vt:lpstr>중요 js라이브러리 추가</vt:lpstr>
      <vt:lpstr>전역변수 및 print 전역함수 선언</vt:lpstr>
      <vt:lpstr>connectToServer() 함수 선언</vt:lpstr>
      <vt:lpstr>버튼 이벤트 처리 함수 선언</vt:lpstr>
      <vt:lpstr>결과 확인</vt:lpstr>
      <vt:lpstr>PowerPoint 프레젠테이션</vt:lpstr>
      <vt:lpstr>server.js 소켓 이벤트 핸들러 준비</vt:lpstr>
      <vt:lpstr>클라이언트 소켓에서 서버 소켓으로 연결</vt:lpstr>
      <vt:lpstr> Echo 서버 기능 구현</vt:lpstr>
      <vt:lpstr>1:1 채팅 기능</vt:lpstr>
      <vt:lpstr>PowerPoint 프레젠테이션</vt:lpstr>
      <vt:lpstr>PowerPoint 프레젠테이션</vt:lpstr>
      <vt:lpstr>PowerPoint 프레젠테이션</vt:lpstr>
      <vt:lpstr>과정실습 2</vt:lpstr>
      <vt:lpstr>과정실습 2</vt:lpstr>
      <vt:lpstr>그외 Socket 관련 라이브러리</vt:lpstr>
      <vt:lpstr>그외 Socket 관련 라이브러리</vt:lpstr>
      <vt:lpstr>MongoDB</vt:lpstr>
      <vt:lpstr>MongoDB Atlas (클라우드 데이터 베이스 사용)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 방법2: Local에 몽고디비 설치 후 사용</vt:lpstr>
      <vt:lpstr>PowerPoint 프레젠테이션</vt:lpstr>
      <vt:lpstr>Local에 몽고디비 설치</vt:lpstr>
      <vt:lpstr>몽고디비 Compass 실행 화면 (실습에 사용 안함)</vt:lpstr>
      <vt:lpstr>MongoDB Shell 설치 및 실행</vt:lpstr>
      <vt:lpstr>PowerPoint 프레젠테이션</vt:lpstr>
      <vt:lpstr>MongoDB에서 데이터 다루기</vt:lpstr>
      <vt:lpstr>몽고디비 사용</vt:lpstr>
      <vt:lpstr>몽고디비 사용</vt:lpstr>
      <vt:lpstr>몽고디비 사용</vt:lpstr>
      <vt:lpstr>몽고디비 사용</vt:lpstr>
      <vt:lpstr>몽고디비 사용</vt:lpstr>
      <vt:lpstr>Nodejs에서 MongoDB 연동</vt:lpstr>
      <vt:lpstr>Node.js에서 MongoDB 연동</vt:lpstr>
      <vt:lpstr>Node.js에서 MongoDB 연동 mongojs 모듈 사용</vt:lpstr>
      <vt:lpstr>PowerPoint 프레젠테이션</vt:lpstr>
      <vt:lpstr>PowerPoint 프레젠테이션</vt:lpstr>
      <vt:lpstr>익스프레스에서 몽고디비 사용 </vt:lpstr>
      <vt:lpstr>Nodjs에서 MongoClient 준비</vt:lpstr>
      <vt:lpstr>PowerPoint 프레젠테이션</vt:lpstr>
      <vt:lpstr>PowerPoint 프레젠테이션</vt:lpstr>
      <vt:lpstr>server.js 구조</vt:lpstr>
      <vt:lpstr>app.get(`/car`, (req, res)=&gt;{}) 내용</vt:lpstr>
      <vt:lpstr>자동차 정보 입력 폼</vt:lpstr>
      <vt:lpstr>app.post(`/car`, (req, res)=&gt;{}) 내용</vt:lpstr>
      <vt:lpstr>완성된 REST API 서버 코드 (CRUD 포함)</vt:lpstr>
      <vt:lpstr>TodoList  (mongodb연동, EJS 뷰템플릿)</vt:lpstr>
      <vt:lpstr>MongoDB 데이터 만들기 및 Node.js 프로젝트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app.js의 TodoList 컨트롤러 (path 구조)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 가입 및 로그인</vt:lpstr>
      <vt:lpstr>로그인 기능 구현</vt:lpstr>
      <vt:lpstr>로그인 기능 구현</vt:lpstr>
      <vt:lpstr>로그인 기능 구현</vt:lpstr>
      <vt:lpstr>PowerPoint 프레젠테이션</vt:lpstr>
      <vt:lpstr>로그인 기능 구현</vt:lpstr>
      <vt:lpstr>로그인 기능 구현</vt:lpstr>
      <vt:lpstr>로그인 기능 구현</vt:lpstr>
      <vt:lpstr>사용자 추가 기능 구현</vt:lpstr>
      <vt:lpstr>사용자 추가 기능 구현</vt:lpstr>
      <vt:lpstr>사용자 추가 기능 구현</vt:lpstr>
      <vt:lpstr>사용자 추가 기능 구현</vt:lpstr>
      <vt:lpstr>PowerPoint 프레젠테이션</vt:lpstr>
      <vt:lpstr>MySQL 연동</vt:lpstr>
      <vt:lpstr>MySQL 사용하기 (기존 RDB 연동)</vt:lpstr>
      <vt:lpstr>MySQL 설치 하기</vt:lpstr>
      <vt:lpstr>MySQL DB 사용하기</vt:lpstr>
      <vt:lpstr>MySQL DB 사용하기</vt:lpstr>
      <vt:lpstr>MySQL DB 사용자 추가 기능</vt:lpstr>
      <vt:lpstr>MySQL 모듈 사용하기</vt:lpstr>
      <vt:lpstr>MySQL 모듈 사용하기</vt:lpstr>
      <vt:lpstr>MySQL에 사용자 입력</vt:lpstr>
      <vt:lpstr>MySQL에 사용자 입력</vt:lpstr>
      <vt:lpstr>MySQL에 사용자 입력</vt:lpstr>
      <vt:lpstr>PowerPoint 프레젠테이션</vt:lpstr>
      <vt:lpstr>과정실습 3</vt:lpstr>
      <vt:lpstr>과정실습 3</vt:lpstr>
      <vt:lpstr>Node.js 패키지 메니저, PM2</vt:lpstr>
      <vt:lpstr>Node.js 패키지 매니저, PM2</vt:lpstr>
      <vt:lpstr>Node.js 모듈의 형식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exports에 객체 지정하기</vt:lpstr>
      <vt:lpstr>사용자 정보 관련 기능 모듈화</vt:lpstr>
      <vt:lpstr>PowerPoint 프레젠테이션</vt:lpstr>
      <vt:lpstr>스키마 파일 분리</vt:lpstr>
      <vt:lpstr>별도의 모듈 파일로 분리</vt:lpstr>
      <vt:lpstr>PowerPoint 프레젠테이션</vt:lpstr>
      <vt:lpstr>설정 파일 만들기</vt:lpstr>
      <vt:lpstr>설정 파일 만들기</vt:lpstr>
      <vt:lpstr>설정 파일 만들기</vt:lpstr>
      <vt:lpstr>설정 파일 만들기</vt:lpstr>
      <vt:lpstr>설정 파일 만들기</vt:lpstr>
      <vt:lpstr>Router 모듈 분리</vt:lpstr>
      <vt:lpstr>routes.js  파일로 분리하기</vt:lpstr>
      <vt:lpstr>PowerPoint 프레젠테이션</vt:lpstr>
      <vt:lpstr>과정실습 4</vt:lpstr>
      <vt:lpstr>과정실습 4</vt:lpstr>
      <vt:lpstr>Weekly project Web server launching -</vt:lpstr>
      <vt:lpstr>Kakao Map Api를 이용 해 보자</vt:lpstr>
      <vt:lpstr>PowerPoint 프레젠테이션</vt:lpstr>
      <vt:lpstr>다음은 Spring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campus1 N004</cp:lastModifiedBy>
  <cp:revision>64</cp:revision>
  <dcterms:modified xsi:type="dcterms:W3CDTF">2025-08-15T06:54:30Z</dcterms:modified>
</cp:coreProperties>
</file>